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9" r:id="rId5"/>
    <p:sldId id="260" r:id="rId6"/>
    <p:sldId id="261" r:id="rId7"/>
    <p:sldId id="262" r:id="rId8"/>
    <p:sldId id="263" r:id="rId9"/>
    <p:sldId id="264" r:id="rId10"/>
    <p:sldId id="265" r:id="rId11"/>
    <p:sldId id="266" r:id="rId12"/>
    <p:sldId id="279" r:id="rId13"/>
    <p:sldId id="267" r:id="rId14"/>
    <p:sldId id="280" r:id="rId15"/>
    <p:sldId id="268" r:id="rId16"/>
    <p:sldId id="269" r:id="rId17"/>
    <p:sldId id="270" r:id="rId18"/>
    <p:sldId id="271" r:id="rId19"/>
    <p:sldId id="272" r:id="rId20"/>
    <p:sldId id="273" r:id="rId21"/>
    <p:sldId id="274" r:id="rId22"/>
    <p:sldId id="277" r:id="rId23"/>
    <p:sldId id="275" r:id="rId24"/>
    <p:sldId id="276" r:id="rId25"/>
    <p:sldId id="278"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rysk, Christopher [BPU]" initials="OC[" lastIdx="4" clrIdx="0">
    <p:extLst>
      <p:ext uri="{19B8F6BF-5375-455C-9EA6-DF929625EA0E}">
        <p15:presenceInfo xmlns:p15="http://schemas.microsoft.com/office/powerpoint/2012/main" userId="S-1-5-21-1708537768-492894223-839522115-11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8EE37-2A9F-450D-BF35-006B5E6CA016}"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3518E-780D-4F9C-8933-670EAD61BFE9}" type="slidenum">
              <a:rPr lang="en-US" smtClean="0"/>
              <a:t>‹#›</a:t>
            </a:fld>
            <a:endParaRPr lang="en-US"/>
          </a:p>
        </p:txBody>
      </p:sp>
    </p:spTree>
    <p:extLst>
      <p:ext uri="{BB962C8B-B14F-4D97-AF65-F5344CB8AC3E}">
        <p14:creationId xmlns:p14="http://schemas.microsoft.com/office/powerpoint/2010/main" val="25659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47330"/>
            <a:ext cx="9144000" cy="1006474"/>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45880"/>
            <a:ext cx="9144000" cy="10541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DF048EB-BE76-452F-ADA6-A6D493910631}" type="datetime1">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3528-208B-4682-8947-E9A815BFE1E8}" type="slidenum">
              <a:rPr lang="en-US" smtClean="0"/>
              <a:t>‹#›</a:t>
            </a:fld>
            <a:endParaRPr lang="en-US"/>
          </a:p>
        </p:txBody>
      </p:sp>
      <p:pic>
        <p:nvPicPr>
          <p:cNvPr id="8" name="Picture 2" descr="C:\Users\jamieson\Desktop\Copy of NJBPU PP.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889" b="7078"/>
          <a:stretch/>
        </p:blipFill>
        <p:spPr bwMode="auto">
          <a:xfrm>
            <a:off x="0" y="357982"/>
            <a:ext cx="12192000" cy="19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2525" b="17098"/>
          <a:stretch/>
        </p:blipFill>
        <p:spPr>
          <a:xfrm>
            <a:off x="7467600" y="152549"/>
            <a:ext cx="4724400" cy="570492"/>
          </a:xfrm>
          <a:prstGeom prst="rect">
            <a:avLst/>
          </a:prstGeom>
        </p:spPr>
      </p:pic>
    </p:spTree>
    <p:extLst>
      <p:ext uri="{BB962C8B-B14F-4D97-AF65-F5344CB8AC3E}">
        <p14:creationId xmlns:p14="http://schemas.microsoft.com/office/powerpoint/2010/main" val="37892829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46771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46771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452148"/>
            <a:ext cx="2743200" cy="365125"/>
          </a:xfrm>
        </p:spPr>
        <p:txBody>
          <a:bodyPr/>
          <a:lstStyle/>
          <a:p>
            <a:fld id="{25F67B89-E780-4F4C-BDB4-6BD8E2383CB9}" type="datetime1">
              <a:rPr lang="en-US" smtClean="0"/>
              <a:t>8/16/2022</a:t>
            </a:fld>
            <a:endParaRPr lang="en-US"/>
          </a:p>
        </p:txBody>
      </p:sp>
      <p:sp>
        <p:nvSpPr>
          <p:cNvPr id="5" name="Footer Placeholder 4"/>
          <p:cNvSpPr>
            <a:spLocks noGrp="1"/>
          </p:cNvSpPr>
          <p:nvPr>
            <p:ph type="ftr" sz="quarter" idx="11"/>
          </p:nvPr>
        </p:nvSpPr>
        <p:spPr>
          <a:xfrm>
            <a:off x="4038600" y="6452148"/>
            <a:ext cx="4114800" cy="365125"/>
          </a:xfrm>
        </p:spPr>
        <p:txBody>
          <a:bodyPr/>
          <a:lstStyle/>
          <a:p>
            <a:endParaRPr lang="en-US"/>
          </a:p>
        </p:txBody>
      </p:sp>
      <p:sp>
        <p:nvSpPr>
          <p:cNvPr id="6" name="Slide Number Placeholder 5"/>
          <p:cNvSpPr>
            <a:spLocks noGrp="1"/>
          </p:cNvSpPr>
          <p:nvPr>
            <p:ph type="sldNum" sz="quarter" idx="12"/>
          </p:nvPr>
        </p:nvSpPr>
        <p:spPr>
          <a:xfrm>
            <a:off x="8610600" y="6452148"/>
            <a:ext cx="2743200" cy="365125"/>
          </a:xfrm>
        </p:spPr>
        <p:txBody>
          <a:bodyPr/>
          <a:lstStyle/>
          <a:p>
            <a:fld id="{FF503528-208B-4682-8947-E9A815BFE1E8}"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256449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401208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2012225"/>
            <a:ext cx="10515600" cy="1325563"/>
          </a:xfrm>
          <a:prstGeom prst="rect">
            <a:avLst/>
          </a:prstGeom>
          <a:solidFill>
            <a:schemeClr val="bg1"/>
          </a:solidFill>
        </p:spPr>
        <p:txBody>
          <a:bodyPr anchor="ctr"/>
          <a:lstStyle>
            <a:lvl1pPr marL="342900">
              <a:defRPr b="1">
                <a:solidFill>
                  <a:schemeClr val="tx1"/>
                </a:solidFill>
                <a:latin typeface="Helvetica Condensed"/>
                <a:ea typeface="Helvetica Neue" panose="02000206000000020004" pitchFamily="2"/>
              </a:defRPr>
            </a:lvl1pPr>
          </a:lstStyle>
          <a:p>
            <a:r>
              <a:rPr lang="en-US" sz="3300" dirty="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989" t="180" r="22647" b="24148"/>
          <a:stretch/>
        </p:blipFill>
        <p:spPr>
          <a:xfrm>
            <a:off x="-23027" y="0"/>
            <a:ext cx="12210197" cy="68580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userDrawn="1"/>
        </p:nvSpPr>
        <p:spPr>
          <a:xfrm>
            <a:off x="-50883" y="2232825"/>
            <a:ext cx="12242883" cy="13255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lvl="0" algn="l"/>
            <a:r>
              <a:rPr lang="en-US" sz="3300" b="1" dirty="0">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10447491" y="2570220"/>
            <a:ext cx="2711356" cy="1477328"/>
          </a:xfrm>
          <a:prstGeom prst="rect">
            <a:avLst/>
          </a:prstGeom>
          <a:noFill/>
        </p:spPr>
        <p:txBody>
          <a:bodyPr wrap="square" rtlCol="0">
            <a:spAutoFit/>
          </a:bodyPr>
          <a:lstStyle/>
          <a:p>
            <a:r>
              <a:rPr lang="en-US" sz="9000" b="1" dirty="0">
                <a:solidFill>
                  <a:srgbClr val="EAAA00">
                    <a:alpha val="7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784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323405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460858"/>
            <a:ext cx="2743200" cy="365125"/>
          </a:xfrm>
        </p:spPr>
        <p:txBody>
          <a:bodyPr/>
          <a:lstStyle/>
          <a:p>
            <a:fld id="{BE40F24E-C176-40B2-9CDE-4EF64F0D9221}" type="datetime1">
              <a:rPr lang="en-US" smtClean="0"/>
              <a:t>8/16/2022</a:t>
            </a:fld>
            <a:endParaRPr lang="en-US"/>
          </a:p>
        </p:txBody>
      </p:sp>
      <p:sp>
        <p:nvSpPr>
          <p:cNvPr id="5" name="Footer Placeholder 4"/>
          <p:cNvSpPr>
            <a:spLocks noGrp="1"/>
          </p:cNvSpPr>
          <p:nvPr>
            <p:ph type="ftr" sz="quarter" idx="11"/>
          </p:nvPr>
        </p:nvSpPr>
        <p:spPr>
          <a:xfrm>
            <a:off x="4038600" y="6460858"/>
            <a:ext cx="4114800" cy="365125"/>
          </a:xfrm>
        </p:spPr>
        <p:txBody>
          <a:bodyPr/>
          <a:lstStyle/>
          <a:p>
            <a:endParaRPr lang="en-US"/>
          </a:p>
        </p:txBody>
      </p:sp>
      <p:sp>
        <p:nvSpPr>
          <p:cNvPr id="6" name="Slide Number Placeholder 5"/>
          <p:cNvSpPr>
            <a:spLocks noGrp="1"/>
          </p:cNvSpPr>
          <p:nvPr>
            <p:ph type="sldNum" sz="quarter" idx="12"/>
          </p:nvPr>
        </p:nvSpPr>
        <p:spPr>
          <a:xfrm>
            <a:off x="8610600" y="6460858"/>
            <a:ext cx="2743200" cy="365125"/>
          </a:xfrm>
        </p:spPr>
        <p:txBody>
          <a:bodyPr/>
          <a:lstStyle/>
          <a:p>
            <a:fld id="{FF503528-208B-4682-8947-E9A815BFE1E8}"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36201829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574471"/>
            <a:ext cx="10515600" cy="1988004"/>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F640C3BF-4EDA-46FF-B700-70E31CA16109}" type="datetime1">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3528-208B-4682-8947-E9A815BFE1E8}" type="slidenum">
              <a:rPr lang="en-US" smtClean="0"/>
              <a:t>‹#›</a:t>
            </a:fld>
            <a:endParaRPr lang="en-US"/>
          </a:p>
        </p:txBody>
      </p:sp>
      <p:pic>
        <p:nvPicPr>
          <p:cNvPr id="7" name="Picture 2" descr="C:\Users\jamieson\Desktop\Copy of NJBPU PP.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889" b="7078"/>
          <a:stretch/>
        </p:blipFill>
        <p:spPr bwMode="auto">
          <a:xfrm>
            <a:off x="0" y="357982"/>
            <a:ext cx="12192000" cy="19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663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31121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31121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452142"/>
            <a:ext cx="2743200" cy="365125"/>
          </a:xfrm>
        </p:spPr>
        <p:txBody>
          <a:bodyPr/>
          <a:lstStyle/>
          <a:p>
            <a:fld id="{7CFA7A9D-2414-47D3-ABB5-5999894DEAEA}" type="datetime1">
              <a:rPr lang="en-US" smtClean="0"/>
              <a:t>8/16/2022</a:t>
            </a:fld>
            <a:endParaRPr lang="en-US"/>
          </a:p>
        </p:txBody>
      </p:sp>
      <p:sp>
        <p:nvSpPr>
          <p:cNvPr id="6" name="Footer Placeholder 5"/>
          <p:cNvSpPr>
            <a:spLocks noGrp="1"/>
          </p:cNvSpPr>
          <p:nvPr>
            <p:ph type="ftr" sz="quarter" idx="11"/>
          </p:nvPr>
        </p:nvSpPr>
        <p:spPr>
          <a:xfrm>
            <a:off x="4038600" y="6452142"/>
            <a:ext cx="4114800" cy="365125"/>
          </a:xfrm>
        </p:spPr>
        <p:txBody>
          <a:bodyPr/>
          <a:lstStyle/>
          <a:p>
            <a:endParaRPr lang="en-US"/>
          </a:p>
        </p:txBody>
      </p:sp>
      <p:sp>
        <p:nvSpPr>
          <p:cNvPr id="7" name="Slide Number Placeholder 6"/>
          <p:cNvSpPr>
            <a:spLocks noGrp="1"/>
          </p:cNvSpPr>
          <p:nvPr>
            <p:ph type="sldNum" sz="quarter" idx="12"/>
          </p:nvPr>
        </p:nvSpPr>
        <p:spPr>
          <a:xfrm>
            <a:off x="8610600" y="6452142"/>
            <a:ext cx="2743200" cy="365125"/>
          </a:xfrm>
        </p:spPr>
        <p:txBody>
          <a:bodyPr/>
          <a:lstStyle/>
          <a:p>
            <a:fld id="{FF503528-208B-4682-8947-E9A815BFE1E8}"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26453693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452149"/>
            <a:ext cx="2743200" cy="365125"/>
          </a:xfrm>
        </p:spPr>
        <p:txBody>
          <a:bodyPr/>
          <a:lstStyle/>
          <a:p>
            <a:fld id="{22DDB617-EF65-43C6-94C0-7B77392087F2}" type="datetime1">
              <a:rPr lang="en-US" smtClean="0"/>
              <a:t>8/16/2022</a:t>
            </a:fld>
            <a:endParaRPr lang="en-US"/>
          </a:p>
        </p:txBody>
      </p:sp>
      <p:sp>
        <p:nvSpPr>
          <p:cNvPr id="4" name="Footer Placeholder 3"/>
          <p:cNvSpPr>
            <a:spLocks noGrp="1"/>
          </p:cNvSpPr>
          <p:nvPr>
            <p:ph type="ftr" sz="quarter" idx="11"/>
          </p:nvPr>
        </p:nvSpPr>
        <p:spPr>
          <a:xfrm>
            <a:off x="4038600" y="6452149"/>
            <a:ext cx="4114800" cy="365125"/>
          </a:xfrm>
        </p:spPr>
        <p:txBody>
          <a:bodyPr/>
          <a:lstStyle/>
          <a:p>
            <a:endParaRPr lang="en-US"/>
          </a:p>
        </p:txBody>
      </p:sp>
      <p:sp>
        <p:nvSpPr>
          <p:cNvPr id="5" name="Slide Number Placeholder 4"/>
          <p:cNvSpPr>
            <a:spLocks noGrp="1"/>
          </p:cNvSpPr>
          <p:nvPr>
            <p:ph type="sldNum" sz="quarter" idx="12"/>
          </p:nvPr>
        </p:nvSpPr>
        <p:spPr>
          <a:xfrm>
            <a:off x="8610600" y="6452149"/>
            <a:ext cx="2743200" cy="365125"/>
          </a:xfrm>
        </p:spPr>
        <p:txBody>
          <a:bodyPr/>
          <a:lstStyle/>
          <a:p>
            <a:fld id="{FF503528-208B-4682-8947-E9A815BFE1E8}"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4289251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452149"/>
            <a:ext cx="2743200" cy="365125"/>
          </a:xfrm>
        </p:spPr>
        <p:txBody>
          <a:bodyPr/>
          <a:lstStyle/>
          <a:p>
            <a:fld id="{1BDD5FA8-680F-471D-9AE1-3F999C321BA0}" type="datetime1">
              <a:rPr lang="en-US" smtClean="0"/>
              <a:t>8/16/2022</a:t>
            </a:fld>
            <a:endParaRPr lang="en-US"/>
          </a:p>
        </p:txBody>
      </p:sp>
      <p:sp>
        <p:nvSpPr>
          <p:cNvPr id="3" name="Footer Placeholder 2"/>
          <p:cNvSpPr>
            <a:spLocks noGrp="1"/>
          </p:cNvSpPr>
          <p:nvPr>
            <p:ph type="ftr" sz="quarter" idx="11"/>
          </p:nvPr>
        </p:nvSpPr>
        <p:spPr>
          <a:xfrm>
            <a:off x="4038600" y="6452149"/>
            <a:ext cx="4114800" cy="365125"/>
          </a:xfrm>
        </p:spPr>
        <p:txBody>
          <a:bodyPr/>
          <a:lstStyle/>
          <a:p>
            <a:endParaRPr lang="en-US"/>
          </a:p>
        </p:txBody>
      </p:sp>
      <p:sp>
        <p:nvSpPr>
          <p:cNvPr id="4" name="Slide Number Placeholder 3"/>
          <p:cNvSpPr>
            <a:spLocks noGrp="1"/>
          </p:cNvSpPr>
          <p:nvPr>
            <p:ph type="sldNum" sz="quarter" idx="12"/>
          </p:nvPr>
        </p:nvSpPr>
        <p:spPr>
          <a:xfrm>
            <a:off x="8610600" y="6452149"/>
            <a:ext cx="2743200" cy="365125"/>
          </a:xfrm>
        </p:spPr>
        <p:txBody>
          <a:bodyPr/>
          <a:lstStyle/>
          <a:p>
            <a:fld id="{FF503528-208B-4682-8947-E9A815BFE1E8}"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4204957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217487" y="569415"/>
            <a:ext cx="4154215" cy="54569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10"/>
          <p:cNvGrpSpPr>
            <a:grpSpLocks/>
          </p:cNvGrpSpPr>
          <p:nvPr userDrawn="1"/>
        </p:nvGrpSpPr>
        <p:grpSpPr bwMode="auto">
          <a:xfrm>
            <a:off x="533400" y="120152"/>
            <a:ext cx="1474788" cy="1495425"/>
            <a:chOff x="964157" y="43410"/>
            <a:chExt cx="1931443" cy="1957366"/>
          </a:xfrm>
        </p:grpSpPr>
        <p:sp>
          <p:nvSpPr>
            <p:cNvPr id="10" name="Oval 9"/>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2" name="Title 1"/>
          <p:cNvSpPr>
            <a:spLocks noGrp="1"/>
          </p:cNvSpPr>
          <p:nvPr>
            <p:ph type="title"/>
          </p:nvPr>
        </p:nvSpPr>
        <p:spPr>
          <a:xfrm>
            <a:off x="314371" y="1793966"/>
            <a:ext cx="3929458" cy="1173876"/>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450080" y="569415"/>
            <a:ext cx="7315200" cy="54569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14371" y="3048000"/>
            <a:ext cx="3929458" cy="2820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2BCE1243-0701-4A77-9182-6B37D6F85645}" type="datetime1">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03528-208B-4682-8947-E9A815BFE1E8}" type="slidenum">
              <a:rPr lang="en-US" smtClean="0"/>
              <a:t>‹#›</a:t>
            </a:fld>
            <a:endParaRPr lang="en-US"/>
          </a:p>
        </p:txBody>
      </p:sp>
    </p:spTree>
    <p:extLst>
      <p:ext uri="{BB962C8B-B14F-4D97-AF65-F5344CB8AC3E}">
        <p14:creationId xmlns:p14="http://schemas.microsoft.com/office/powerpoint/2010/main" val="28781291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B7D99A6F-9439-48E0-AB96-B4142914E2C3}" type="datetime1">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03528-208B-4682-8947-E9A815BFE1E8}" type="slidenum">
              <a:rPr lang="en-US" smtClean="0"/>
              <a:t>‹#›</a:t>
            </a:fld>
            <a:endParaRPr lang="en-US"/>
          </a:p>
        </p:txBody>
      </p:sp>
      <p:sp>
        <p:nvSpPr>
          <p:cNvPr id="14" name="Rectangle 13"/>
          <p:cNvSpPr/>
          <p:nvPr userDrawn="1"/>
        </p:nvSpPr>
        <p:spPr>
          <a:xfrm>
            <a:off x="217487" y="569415"/>
            <a:ext cx="4154215" cy="54569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 name="Group 10"/>
          <p:cNvGrpSpPr>
            <a:grpSpLocks/>
          </p:cNvGrpSpPr>
          <p:nvPr userDrawn="1"/>
        </p:nvGrpSpPr>
        <p:grpSpPr bwMode="auto">
          <a:xfrm>
            <a:off x="533400" y="120152"/>
            <a:ext cx="1474788" cy="1495425"/>
            <a:chOff x="964157" y="43410"/>
            <a:chExt cx="1931443" cy="1957366"/>
          </a:xfrm>
        </p:grpSpPr>
        <p:sp>
          <p:nvSpPr>
            <p:cNvPr id="16" name="Oval 15"/>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18" name="Title 1"/>
          <p:cNvSpPr>
            <a:spLocks noGrp="1"/>
          </p:cNvSpPr>
          <p:nvPr>
            <p:ph type="title"/>
          </p:nvPr>
        </p:nvSpPr>
        <p:spPr>
          <a:xfrm>
            <a:off x="314371" y="1793966"/>
            <a:ext cx="3929458" cy="1173876"/>
          </a:xfrm>
        </p:spPr>
        <p:txBody>
          <a:bodyPr anchor="b"/>
          <a:lstStyle>
            <a:lvl1pPr>
              <a:defRPr sz="3200"/>
            </a:lvl1pPr>
          </a:lstStyle>
          <a:p>
            <a:r>
              <a:rPr lang="en-US" dirty="0" smtClean="0"/>
              <a:t>Click to edit Master title style</a:t>
            </a:r>
            <a:endParaRPr lang="en-US" dirty="0"/>
          </a:p>
        </p:txBody>
      </p:sp>
      <p:sp>
        <p:nvSpPr>
          <p:cNvPr id="19" name="Text Placeholder 3"/>
          <p:cNvSpPr>
            <a:spLocks noGrp="1"/>
          </p:cNvSpPr>
          <p:nvPr>
            <p:ph type="body" sz="half" idx="2"/>
          </p:nvPr>
        </p:nvSpPr>
        <p:spPr>
          <a:xfrm>
            <a:off x="314371" y="3048000"/>
            <a:ext cx="3929458" cy="2820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3162798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31818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460855"/>
            <a:ext cx="2743200" cy="365125"/>
          </a:xfrm>
        </p:spPr>
        <p:txBody>
          <a:bodyPr/>
          <a:lstStyle/>
          <a:p>
            <a:fld id="{2F49F238-BA82-47FF-972D-E84343A61443}" type="datetime1">
              <a:rPr lang="en-US" smtClean="0"/>
              <a:t>8/16/2022</a:t>
            </a:fld>
            <a:endParaRPr lang="en-US"/>
          </a:p>
        </p:txBody>
      </p:sp>
      <p:sp>
        <p:nvSpPr>
          <p:cNvPr id="5" name="Footer Placeholder 4"/>
          <p:cNvSpPr>
            <a:spLocks noGrp="1"/>
          </p:cNvSpPr>
          <p:nvPr>
            <p:ph type="ftr" sz="quarter" idx="11"/>
          </p:nvPr>
        </p:nvSpPr>
        <p:spPr>
          <a:xfrm>
            <a:off x="4038600" y="6460855"/>
            <a:ext cx="4114800" cy="365125"/>
          </a:xfrm>
        </p:spPr>
        <p:txBody>
          <a:bodyPr/>
          <a:lstStyle/>
          <a:p>
            <a:endParaRPr lang="en-US"/>
          </a:p>
        </p:txBody>
      </p:sp>
      <p:sp>
        <p:nvSpPr>
          <p:cNvPr id="6" name="Slide Number Placeholder 5"/>
          <p:cNvSpPr>
            <a:spLocks noGrp="1"/>
          </p:cNvSpPr>
          <p:nvPr>
            <p:ph type="sldNum" sz="quarter" idx="12"/>
          </p:nvPr>
        </p:nvSpPr>
        <p:spPr>
          <a:xfrm>
            <a:off x="8610600" y="6460855"/>
            <a:ext cx="2743200" cy="365125"/>
          </a:xfrm>
        </p:spPr>
        <p:txBody>
          <a:bodyPr/>
          <a:lstStyle/>
          <a:p>
            <a:fld id="{FF503528-208B-4682-8947-E9A815BFE1E8}"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139235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B5BED-4DF3-4BD1-BE85-B1718EBD1C2B}" type="datetime1">
              <a:rPr lang="en-US" smtClean="0"/>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03528-208B-4682-8947-E9A815BFE1E8}" type="slidenum">
              <a:rPr lang="en-US" smtClean="0"/>
              <a:t>‹#›</a:t>
            </a:fld>
            <a:endParaRPr lang="en-US"/>
          </a:p>
        </p:txBody>
      </p:sp>
    </p:spTree>
    <p:extLst>
      <p:ext uri="{BB962C8B-B14F-4D97-AF65-F5344CB8AC3E}">
        <p14:creationId xmlns:p14="http://schemas.microsoft.com/office/powerpoint/2010/main" val="354077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j.gov/bpu/newsroom/publi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rldefense.proofpoint.com/v2/url?u=https-3A__support.zoom.us_hc_en-2Dus_articles_205566129&amp;d=DwMFAw&amp;c=euGZstcaTDllvimEN8b7jXrwqOf-v5A_CdpgnVfiiMM&amp;r=4FnXcIATCXPOIG3YU8SlwlhxADGJql8juds5bdUr6Ko&amp;m=cDKN625O4SAmyugbQtiQftCYkN2hF3DkpkNSwKA4vI4&amp;s=uE8RXErfc5MOlle-ROOCtq-72DfS-Xa832coW26S-P8&amp;e="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BPU AMI Data Stakeholder Process Day 1</a:t>
            </a:r>
            <a:endParaRPr lang="en-US" dirty="0"/>
          </a:p>
        </p:txBody>
      </p:sp>
      <p:sp>
        <p:nvSpPr>
          <p:cNvPr id="3" name="Subtitle 2"/>
          <p:cNvSpPr>
            <a:spLocks noGrp="1"/>
          </p:cNvSpPr>
          <p:nvPr>
            <p:ph type="subTitle" idx="1"/>
          </p:nvPr>
        </p:nvSpPr>
        <p:spPr/>
        <p:txBody>
          <a:bodyPr/>
          <a:lstStyle/>
          <a:p>
            <a:r>
              <a:rPr lang="en-US" dirty="0" smtClean="0"/>
              <a:t>Aug 16</a:t>
            </a:r>
            <a:r>
              <a:rPr lang="en-US" baseline="30000" dirty="0" smtClean="0"/>
              <a:t>th</a:t>
            </a:r>
            <a:r>
              <a:rPr lang="en-US" dirty="0" smtClean="0"/>
              <a:t> 2022   9AM – 1PM</a:t>
            </a:r>
            <a:endParaRPr lang="en-US" dirty="0"/>
          </a:p>
        </p:txBody>
      </p:sp>
      <p:sp>
        <p:nvSpPr>
          <p:cNvPr id="4" name="Rectangle 3"/>
          <p:cNvSpPr/>
          <p:nvPr/>
        </p:nvSpPr>
        <p:spPr>
          <a:xfrm>
            <a:off x="2499360" y="4715314"/>
            <a:ext cx="2416046" cy="369332"/>
          </a:xfrm>
          <a:prstGeom prst="rect">
            <a:avLst/>
          </a:prstGeom>
        </p:spPr>
        <p:txBody>
          <a:bodyPr wrap="none">
            <a:spAutoFit/>
          </a:bodyPr>
          <a:lstStyle/>
          <a:p>
            <a:r>
              <a:rPr lang="en-US" b="1" dirty="0">
                <a:solidFill>
                  <a:srgbClr val="242424"/>
                </a:solidFill>
                <a:latin typeface="-apple-system"/>
              </a:rPr>
              <a:t>Oprysk, Christopher</a:t>
            </a:r>
            <a:endParaRPr lang="en-US" dirty="0"/>
          </a:p>
        </p:txBody>
      </p:sp>
      <p:sp>
        <p:nvSpPr>
          <p:cNvPr id="5" name="Rectangle 4"/>
          <p:cNvSpPr/>
          <p:nvPr/>
        </p:nvSpPr>
        <p:spPr>
          <a:xfrm>
            <a:off x="7355840" y="4715314"/>
            <a:ext cx="1851789" cy="369332"/>
          </a:xfrm>
          <a:prstGeom prst="rect">
            <a:avLst/>
          </a:prstGeom>
        </p:spPr>
        <p:txBody>
          <a:bodyPr wrap="none">
            <a:spAutoFit/>
          </a:bodyPr>
          <a:lstStyle/>
          <a:p>
            <a:r>
              <a:rPr lang="en-US" b="1" dirty="0" smtClean="0">
                <a:solidFill>
                  <a:srgbClr val="242424"/>
                </a:solidFill>
                <a:latin typeface="-apple-system"/>
              </a:rPr>
              <a:t>Heitmann, Paul</a:t>
            </a:r>
            <a:endParaRPr lang="en-US" dirty="0"/>
          </a:p>
        </p:txBody>
      </p:sp>
      <p:pic>
        <p:nvPicPr>
          <p:cNvPr id="7" name="Picture 6"/>
          <p:cNvPicPr>
            <a:picLocks noChangeAspect="1"/>
          </p:cNvPicPr>
          <p:nvPr/>
        </p:nvPicPr>
        <p:blipFill>
          <a:blip r:embed="rId2"/>
          <a:stretch>
            <a:fillRect/>
          </a:stretch>
        </p:blipFill>
        <p:spPr>
          <a:xfrm>
            <a:off x="3083350" y="5280719"/>
            <a:ext cx="1260975" cy="1346721"/>
          </a:xfrm>
          <a:prstGeom prst="rect">
            <a:avLst/>
          </a:prstGeom>
        </p:spPr>
      </p:pic>
      <p:pic>
        <p:nvPicPr>
          <p:cNvPr id="9" name="Picture 8"/>
          <p:cNvPicPr>
            <a:picLocks noChangeAspect="1"/>
          </p:cNvPicPr>
          <p:nvPr/>
        </p:nvPicPr>
        <p:blipFill>
          <a:blip r:embed="rId3"/>
          <a:stretch>
            <a:fillRect/>
          </a:stretch>
        </p:blipFill>
        <p:spPr>
          <a:xfrm>
            <a:off x="7677497" y="5280719"/>
            <a:ext cx="1178510" cy="1274065"/>
          </a:xfrm>
          <a:prstGeom prst="rect">
            <a:avLst/>
          </a:prstGeom>
        </p:spPr>
      </p:pic>
    </p:spTree>
    <p:extLst>
      <p:ext uri="{BB962C8B-B14F-4D97-AF65-F5344CB8AC3E}">
        <p14:creationId xmlns:p14="http://schemas.microsoft.com/office/powerpoint/2010/main" val="63856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 y="111125"/>
            <a:ext cx="10515600" cy="1325563"/>
          </a:xfrm>
        </p:spPr>
        <p:txBody>
          <a:bodyPr>
            <a:normAutofit/>
          </a:bodyPr>
          <a:lstStyle/>
          <a:p>
            <a:r>
              <a:rPr lang="en-US" sz="4000" dirty="0" smtClean="0"/>
              <a:t>2. AMI Data Provision Timeline</a:t>
            </a:r>
            <a:endParaRPr lang="en-US" sz="4000" dirty="0"/>
          </a:p>
        </p:txBody>
      </p:sp>
      <p:sp>
        <p:nvSpPr>
          <p:cNvPr id="3" name="Content Placeholder 2"/>
          <p:cNvSpPr>
            <a:spLocks noGrp="1"/>
          </p:cNvSpPr>
          <p:nvPr>
            <p:ph idx="1"/>
          </p:nvPr>
        </p:nvSpPr>
        <p:spPr/>
        <p:txBody>
          <a:bodyPr/>
          <a:lstStyle/>
          <a:p>
            <a:r>
              <a:rPr lang="en-US" dirty="0" smtClean="0"/>
              <a:t>Billable Data shall be available no later than </a:t>
            </a:r>
            <a:r>
              <a:rPr lang="en-US" dirty="0" smtClean="0">
                <a:solidFill>
                  <a:srgbClr val="FF0000"/>
                </a:solidFill>
              </a:rPr>
              <a:t>48 hours after collection.</a:t>
            </a:r>
          </a:p>
          <a:p>
            <a:r>
              <a:rPr lang="en-US" dirty="0" smtClean="0">
                <a:solidFill>
                  <a:srgbClr val="FF0000"/>
                </a:solidFill>
              </a:rPr>
              <a:t>Un-validated Data </a:t>
            </a:r>
            <a:r>
              <a:rPr lang="en-US" dirty="0" smtClean="0"/>
              <a:t>shall be available on a 15 second basis</a:t>
            </a:r>
          </a:p>
          <a:p>
            <a:pPr lvl="1"/>
            <a:r>
              <a:rPr lang="en-US" dirty="0" smtClean="0"/>
              <a:t>Customers require a qualified energy monitoring device.</a:t>
            </a:r>
            <a:endParaRPr lang="en-US" dirty="0"/>
          </a:p>
        </p:txBody>
      </p:sp>
      <p:sp>
        <p:nvSpPr>
          <p:cNvPr id="4" name="Slide Number Placeholder 3"/>
          <p:cNvSpPr>
            <a:spLocks noGrp="1"/>
          </p:cNvSpPr>
          <p:nvPr>
            <p:ph type="sldNum" sz="quarter" idx="12"/>
          </p:nvPr>
        </p:nvSpPr>
        <p:spPr/>
        <p:txBody>
          <a:bodyPr/>
          <a:lstStyle/>
          <a:p>
            <a:fld id="{FF503528-208B-4682-8947-E9A815BFE1E8}" type="slidenum">
              <a:rPr lang="en-US" smtClean="0"/>
              <a:t>10</a:t>
            </a:fld>
            <a:endParaRPr lang="en-US"/>
          </a:p>
        </p:txBody>
      </p:sp>
    </p:spTree>
    <p:extLst>
      <p:ext uri="{BB962C8B-B14F-4D97-AF65-F5344CB8AC3E}">
        <p14:creationId xmlns:p14="http://schemas.microsoft.com/office/powerpoint/2010/main" val="4222042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 y="134292"/>
            <a:ext cx="10515600" cy="1325563"/>
          </a:xfrm>
        </p:spPr>
        <p:txBody>
          <a:bodyPr>
            <a:normAutofit/>
          </a:bodyPr>
          <a:lstStyle/>
          <a:p>
            <a:r>
              <a:rPr lang="en-US" sz="4000" dirty="0" smtClean="0"/>
              <a:t>2. AMI Data Provision Timeline</a:t>
            </a:r>
            <a:endParaRPr lang="en-US" sz="4000" dirty="0"/>
          </a:p>
        </p:txBody>
      </p:sp>
      <p:sp>
        <p:nvSpPr>
          <p:cNvPr id="5" name="TextBox 4"/>
          <p:cNvSpPr txBox="1"/>
          <p:nvPr/>
        </p:nvSpPr>
        <p:spPr>
          <a:xfrm>
            <a:off x="1640386" y="2253953"/>
            <a:ext cx="7574733" cy="2308324"/>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buFont typeface="Arial" panose="020B0604020202020204" pitchFamily="34" charset="0"/>
              <a:buChar char="•"/>
            </a:pPr>
            <a:r>
              <a:rPr lang="en-US" dirty="0" smtClean="0"/>
              <a:t>Energy Data is a highly fungible commodity whose value is maximized when accessed and interpreted </a:t>
            </a:r>
            <a:r>
              <a:rPr lang="en-US" i="1" dirty="0" smtClean="0"/>
              <a:t>shortly after </a:t>
            </a:r>
            <a:r>
              <a:rPr lang="en-US" dirty="0" smtClean="0"/>
              <a:t>the energy consumption.</a:t>
            </a:r>
          </a:p>
          <a:p>
            <a:pPr marL="285750" indent="-285750">
              <a:buFont typeface="Arial" panose="020B0604020202020204" pitchFamily="34" charset="0"/>
              <a:buChar char="•"/>
            </a:pPr>
            <a:r>
              <a:rPr lang="en-US" dirty="0" smtClean="0"/>
              <a:t>Consumers are more likely to respond with behavior changes if the data reflects recent consumption patterns and more closely ties to cause and effect.</a:t>
            </a:r>
          </a:p>
          <a:p>
            <a:pPr marL="285750" indent="-285750">
              <a:buFont typeface="Arial" panose="020B0604020202020204" pitchFamily="34" charset="0"/>
              <a:buChar char="•"/>
            </a:pPr>
            <a:r>
              <a:rPr lang="en-US" dirty="0" smtClean="0"/>
              <a:t>A growing trend to increase interest and engagement with energy consumption introduces “game-</a:t>
            </a:r>
            <a:r>
              <a:rPr lang="en-US" dirty="0" err="1" smtClean="0"/>
              <a:t>ification</a:t>
            </a:r>
            <a:r>
              <a:rPr lang="en-US" dirty="0" smtClean="0"/>
              <a:t>” techniques – which rely on feeds of near real time data for relevance.</a:t>
            </a:r>
          </a:p>
        </p:txBody>
      </p:sp>
      <p:sp>
        <p:nvSpPr>
          <p:cNvPr id="6" name="TextBox 5"/>
          <p:cNvSpPr txBox="1"/>
          <p:nvPr/>
        </p:nvSpPr>
        <p:spPr>
          <a:xfrm>
            <a:off x="3542420" y="1690688"/>
            <a:ext cx="3450175" cy="461665"/>
          </a:xfrm>
          <a:prstGeom prst="rect">
            <a:avLst/>
          </a:prstGeom>
          <a:noFill/>
        </p:spPr>
        <p:txBody>
          <a:bodyPr wrap="none" rtlCol="0">
            <a:spAutoFit/>
          </a:bodyPr>
          <a:lstStyle/>
          <a:p>
            <a:r>
              <a:rPr lang="en-US" sz="2400" u="sng" dirty="0" smtClean="0"/>
              <a:t>WHY IS THIS IMPORTANT?</a:t>
            </a:r>
            <a:endParaRPr lang="en-US" sz="2400" u="sng" dirty="0"/>
          </a:p>
        </p:txBody>
      </p:sp>
      <p:sp>
        <p:nvSpPr>
          <p:cNvPr id="3" name="Slide Number Placeholder 2"/>
          <p:cNvSpPr>
            <a:spLocks noGrp="1"/>
          </p:cNvSpPr>
          <p:nvPr>
            <p:ph type="sldNum" sz="quarter" idx="12"/>
          </p:nvPr>
        </p:nvSpPr>
        <p:spPr/>
        <p:txBody>
          <a:bodyPr/>
          <a:lstStyle/>
          <a:p>
            <a:fld id="{FF503528-208B-4682-8947-E9A815BFE1E8}" type="slidenum">
              <a:rPr lang="en-US" smtClean="0"/>
              <a:t>11</a:t>
            </a:fld>
            <a:endParaRPr lang="en-US"/>
          </a:p>
        </p:txBody>
      </p:sp>
    </p:spTree>
    <p:extLst>
      <p:ext uri="{BB962C8B-B14F-4D97-AF65-F5344CB8AC3E}">
        <p14:creationId xmlns:p14="http://schemas.microsoft.com/office/powerpoint/2010/main" val="390716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82245"/>
            <a:ext cx="10515600" cy="1325563"/>
          </a:xfrm>
        </p:spPr>
        <p:txBody>
          <a:bodyPr>
            <a:normAutofit/>
          </a:bodyPr>
          <a:lstStyle/>
          <a:p>
            <a:r>
              <a:rPr lang="en-US" sz="4000" dirty="0" smtClean="0"/>
              <a:t>3. Adoption of Standardized Customer Privacy and Cybersecurity</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smtClean="0"/>
              <a:t>Utilities Develop Data Access Plans.</a:t>
            </a:r>
          </a:p>
          <a:p>
            <a:r>
              <a:rPr lang="en-US" dirty="0" smtClean="0"/>
              <a:t>Utilities develop a Common Release Form.</a:t>
            </a:r>
          </a:p>
          <a:p>
            <a:r>
              <a:rPr lang="en-US" dirty="0" smtClean="0"/>
              <a:t>Utilities must provide customers the option to withdraw sharing permission at no cost any time. </a:t>
            </a:r>
          </a:p>
          <a:p>
            <a:r>
              <a:rPr lang="en-US" dirty="0" smtClean="0"/>
              <a:t>Utilities must provide a multi-factor authentication for sharing Data to Third Parties.</a:t>
            </a:r>
          </a:p>
          <a:p>
            <a:r>
              <a:rPr lang="en-US" dirty="0" smtClean="0"/>
              <a:t>Utilities must maintain cybersecurity standards consistent with National Institute of Standards and Technology and industry best practices.</a:t>
            </a:r>
          </a:p>
          <a:p>
            <a:r>
              <a:rPr lang="en-US" dirty="0" smtClean="0"/>
              <a:t>Utilities must maintain a “bad actor” list of banned Third-Party entities.</a:t>
            </a:r>
          </a:p>
          <a:p>
            <a:r>
              <a:rPr lang="en-US" dirty="0" smtClean="0"/>
              <a:t>Utilities must notify the customer, the Board, the Attorney General, and Law Enforcement of any unauthorized release of customer data.</a:t>
            </a:r>
            <a:endParaRPr lang="en-US" dirty="0"/>
          </a:p>
        </p:txBody>
      </p:sp>
      <p:sp>
        <p:nvSpPr>
          <p:cNvPr id="4" name="Slide Number Placeholder 3"/>
          <p:cNvSpPr>
            <a:spLocks noGrp="1"/>
          </p:cNvSpPr>
          <p:nvPr>
            <p:ph type="sldNum" sz="quarter" idx="12"/>
          </p:nvPr>
        </p:nvSpPr>
        <p:spPr/>
        <p:txBody>
          <a:bodyPr/>
          <a:lstStyle/>
          <a:p>
            <a:fld id="{FF503528-208B-4682-8947-E9A815BFE1E8}" type="slidenum">
              <a:rPr lang="en-US" smtClean="0"/>
              <a:t>12</a:t>
            </a:fld>
            <a:endParaRPr lang="en-US"/>
          </a:p>
        </p:txBody>
      </p:sp>
    </p:spTree>
    <p:extLst>
      <p:ext uri="{BB962C8B-B14F-4D97-AF65-F5344CB8AC3E}">
        <p14:creationId xmlns:p14="http://schemas.microsoft.com/office/powerpoint/2010/main" val="1058825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141605"/>
            <a:ext cx="10515600" cy="1325563"/>
          </a:xfrm>
        </p:spPr>
        <p:txBody>
          <a:bodyPr>
            <a:normAutofit/>
          </a:bodyPr>
          <a:lstStyle/>
          <a:p>
            <a:r>
              <a:rPr lang="en-US" sz="4000" dirty="0" smtClean="0"/>
              <a:t>3</a:t>
            </a:r>
            <a:r>
              <a:rPr lang="en-US" sz="4000" dirty="0" smtClean="0"/>
              <a:t>. </a:t>
            </a:r>
            <a:r>
              <a:rPr lang="en-US" sz="4000" dirty="0" smtClean="0"/>
              <a:t>Adoption </a:t>
            </a:r>
            <a:r>
              <a:rPr lang="en-US" sz="4000" dirty="0"/>
              <a:t>of Standardized Customer Privacy and Cybersecurity</a:t>
            </a:r>
          </a:p>
        </p:txBody>
      </p:sp>
      <p:sp>
        <p:nvSpPr>
          <p:cNvPr id="3" name="TextBox 2"/>
          <p:cNvSpPr txBox="1"/>
          <p:nvPr/>
        </p:nvSpPr>
        <p:spPr>
          <a:xfrm>
            <a:off x="4026813" y="1847158"/>
            <a:ext cx="3450175" cy="461665"/>
          </a:xfrm>
          <a:prstGeom prst="rect">
            <a:avLst/>
          </a:prstGeom>
          <a:noFill/>
        </p:spPr>
        <p:txBody>
          <a:bodyPr wrap="none" rtlCol="0">
            <a:spAutoFit/>
          </a:bodyPr>
          <a:lstStyle/>
          <a:p>
            <a:r>
              <a:rPr lang="en-US" sz="2400" u="sng" dirty="0" smtClean="0"/>
              <a:t>WHY IS THIS IMPORTANT?</a:t>
            </a:r>
            <a:endParaRPr lang="en-US" sz="2400" u="sng" dirty="0"/>
          </a:p>
        </p:txBody>
      </p:sp>
      <p:sp>
        <p:nvSpPr>
          <p:cNvPr id="4" name="TextBox 3"/>
          <p:cNvSpPr txBox="1"/>
          <p:nvPr/>
        </p:nvSpPr>
        <p:spPr>
          <a:xfrm>
            <a:off x="2519680" y="2408799"/>
            <a:ext cx="6464442" cy="2862322"/>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buFont typeface="Arial" panose="020B0604020202020204" pitchFamily="34" charset="0"/>
              <a:buChar char="•"/>
            </a:pPr>
            <a:r>
              <a:rPr lang="en-US" dirty="0" smtClean="0"/>
              <a:t>Maintaining a high level of consumer trust is critical for the sustained engagement of energy users in adopting potential efficiency and clean energy programs.</a:t>
            </a:r>
            <a:endParaRPr lang="en-US" dirty="0"/>
          </a:p>
          <a:p>
            <a:pPr marL="285750" indent="-285750">
              <a:buFont typeface="Arial" panose="020B0604020202020204" pitchFamily="34" charset="0"/>
              <a:buChar char="•"/>
            </a:pPr>
            <a:r>
              <a:rPr lang="en-US" dirty="0" smtClean="0"/>
              <a:t>Utilities need to incorporate effective best practices for balancing the safeguarding of customer privacy </a:t>
            </a:r>
            <a:r>
              <a:rPr lang="en-US" b="1" i="1" dirty="0" smtClean="0"/>
              <a:t>while</a:t>
            </a:r>
            <a:r>
              <a:rPr lang="en-US" dirty="0" smtClean="0"/>
              <a:t> enabling access to the broadest set of innovative customer services.</a:t>
            </a:r>
            <a:endParaRPr lang="en-US" dirty="0"/>
          </a:p>
          <a:p>
            <a:pPr marL="285750" indent="-285750">
              <a:buFont typeface="Arial" panose="020B0604020202020204" pitchFamily="34" charset="0"/>
              <a:buChar char="•"/>
            </a:pPr>
            <a:r>
              <a:rPr lang="en-US" dirty="0" smtClean="0"/>
              <a:t>Rigorous oversight and correction of violations require a clear policy, adequate monitoring, and well defined processes that assures a continuous improvement of privacy and security.</a:t>
            </a:r>
            <a:endParaRPr lang="en-US" dirty="0"/>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FF503528-208B-4682-8947-E9A815BFE1E8}" type="slidenum">
              <a:rPr lang="en-US" smtClean="0"/>
              <a:t>13</a:t>
            </a:fld>
            <a:endParaRPr lang="en-US"/>
          </a:p>
        </p:txBody>
      </p:sp>
    </p:spTree>
    <p:extLst>
      <p:ext uri="{BB962C8B-B14F-4D97-AF65-F5344CB8AC3E}">
        <p14:creationId xmlns:p14="http://schemas.microsoft.com/office/powerpoint/2010/main" val="308863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00965"/>
            <a:ext cx="10515600" cy="1325563"/>
          </a:xfrm>
        </p:spPr>
        <p:txBody>
          <a:bodyPr>
            <a:normAutofit/>
          </a:bodyPr>
          <a:lstStyle/>
          <a:p>
            <a:r>
              <a:rPr lang="en-US" sz="4000" dirty="0" smtClean="0"/>
              <a:t>4. Reporting Metrics</a:t>
            </a:r>
            <a:endParaRPr lang="en-US" sz="4000" dirty="0"/>
          </a:p>
        </p:txBody>
      </p:sp>
      <p:sp>
        <p:nvSpPr>
          <p:cNvPr id="3" name="Content Placeholder 2"/>
          <p:cNvSpPr>
            <a:spLocks noGrp="1"/>
          </p:cNvSpPr>
          <p:nvPr>
            <p:ph idx="1"/>
          </p:nvPr>
        </p:nvSpPr>
        <p:spPr>
          <a:xfrm>
            <a:off x="817880" y="1205865"/>
            <a:ext cx="10515600" cy="4759902"/>
          </a:xfrm>
        </p:spPr>
        <p:txBody>
          <a:bodyPr numCol="2">
            <a:normAutofit/>
          </a:bodyPr>
          <a:lstStyle/>
          <a:p>
            <a:r>
              <a:rPr lang="en-US" sz="1800" dirty="0" smtClean="0">
                <a:solidFill>
                  <a:srgbClr val="0070C0"/>
                </a:solidFill>
              </a:rPr>
              <a:t>Total Usage kWh.</a:t>
            </a:r>
          </a:p>
          <a:p>
            <a:r>
              <a:rPr lang="en-US" sz="1800" dirty="0" smtClean="0"/>
              <a:t>Number of Customers during period.</a:t>
            </a:r>
          </a:p>
          <a:p>
            <a:r>
              <a:rPr lang="en-US" sz="1800" dirty="0" smtClean="0">
                <a:solidFill>
                  <a:srgbClr val="0070C0"/>
                </a:solidFill>
              </a:rPr>
              <a:t>Demand Level (kW).</a:t>
            </a:r>
          </a:p>
          <a:p>
            <a:r>
              <a:rPr lang="en-US" sz="1800" dirty="0" smtClean="0">
                <a:solidFill>
                  <a:srgbClr val="7030A0"/>
                </a:solidFill>
              </a:rPr>
              <a:t>Number of customers granting on going access to providers through GBC.</a:t>
            </a:r>
          </a:p>
          <a:p>
            <a:r>
              <a:rPr lang="en-US" sz="1800" dirty="0" smtClean="0">
                <a:solidFill>
                  <a:srgbClr val="7030A0"/>
                </a:solidFill>
              </a:rPr>
              <a:t>Number of customers granted one time access to providers through GBC.</a:t>
            </a:r>
          </a:p>
          <a:p>
            <a:r>
              <a:rPr lang="en-US" sz="1800" dirty="0" smtClean="0">
                <a:solidFill>
                  <a:srgbClr val="7030A0"/>
                </a:solidFill>
              </a:rPr>
              <a:t>Number of customers withdrawing GBC.</a:t>
            </a:r>
          </a:p>
          <a:p>
            <a:r>
              <a:rPr lang="en-US" sz="1800" dirty="0" smtClean="0">
                <a:solidFill>
                  <a:srgbClr val="FF0000"/>
                </a:solidFill>
              </a:rPr>
              <a:t>Number and type of errors generated in data sharing (customer and third party side).</a:t>
            </a:r>
          </a:p>
          <a:p>
            <a:r>
              <a:rPr lang="en-US" sz="1800" dirty="0" smtClean="0">
                <a:solidFill>
                  <a:srgbClr val="FF0000"/>
                </a:solidFill>
              </a:rPr>
              <a:t>Data Delivery time.</a:t>
            </a:r>
          </a:p>
          <a:p>
            <a:r>
              <a:rPr lang="en-US" sz="1800" dirty="0" smtClean="0">
                <a:solidFill>
                  <a:srgbClr val="FF0000"/>
                </a:solidFill>
              </a:rPr>
              <a:t>Web page Load Time.</a:t>
            </a:r>
          </a:p>
          <a:p>
            <a:pPr marL="0" indent="0">
              <a:buNone/>
            </a:pPr>
            <a:endParaRPr lang="en-US" sz="1800" dirty="0" smtClean="0">
              <a:solidFill>
                <a:srgbClr val="FF0000"/>
              </a:solidFill>
            </a:endParaRPr>
          </a:p>
          <a:p>
            <a:r>
              <a:rPr lang="en-US" sz="1800" dirty="0" smtClean="0">
                <a:solidFill>
                  <a:srgbClr val="FF0000"/>
                </a:solidFill>
              </a:rPr>
              <a:t>Time for third parties to complete onboarding with utilities.</a:t>
            </a:r>
          </a:p>
          <a:p>
            <a:r>
              <a:rPr lang="en-US" sz="1800" dirty="0" smtClean="0">
                <a:solidFill>
                  <a:schemeClr val="accent6">
                    <a:lumMod val="75000"/>
                  </a:schemeClr>
                </a:solidFill>
              </a:rPr>
              <a:t>Number  and type of issues reported by third parties or customers.</a:t>
            </a:r>
          </a:p>
          <a:p>
            <a:r>
              <a:rPr lang="en-US" sz="1800" dirty="0" smtClean="0"/>
              <a:t>Total number and percentage of customers logging into AMI Data Portal.</a:t>
            </a:r>
          </a:p>
          <a:p>
            <a:r>
              <a:rPr lang="en-US" sz="1800" dirty="0" smtClean="0"/>
              <a:t>Total number and percentage of customers receiving messages regarding energy saving tools, usage and or saving tips.</a:t>
            </a:r>
          </a:p>
          <a:p>
            <a:r>
              <a:rPr lang="en-US" sz="1800" dirty="0" smtClean="0"/>
              <a:t>Average and median number of instances customer logged into the data portal during reporting period.</a:t>
            </a:r>
          </a:p>
        </p:txBody>
      </p:sp>
      <p:sp>
        <p:nvSpPr>
          <p:cNvPr id="4" name="Slide Number Placeholder 3"/>
          <p:cNvSpPr>
            <a:spLocks noGrp="1"/>
          </p:cNvSpPr>
          <p:nvPr>
            <p:ph type="sldNum" sz="quarter" idx="12"/>
          </p:nvPr>
        </p:nvSpPr>
        <p:spPr/>
        <p:txBody>
          <a:bodyPr/>
          <a:lstStyle/>
          <a:p>
            <a:fld id="{FF503528-208B-4682-8947-E9A815BFE1E8}" type="slidenum">
              <a:rPr lang="en-US" smtClean="0"/>
              <a:t>14</a:t>
            </a:fld>
            <a:endParaRPr lang="en-US"/>
          </a:p>
        </p:txBody>
      </p:sp>
    </p:spTree>
    <p:extLst>
      <p:ext uri="{BB962C8B-B14F-4D97-AF65-F5344CB8AC3E}">
        <p14:creationId xmlns:p14="http://schemas.microsoft.com/office/powerpoint/2010/main" val="2224823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68278"/>
            <a:ext cx="3398520" cy="1325563"/>
          </a:xfrm>
        </p:spPr>
        <p:txBody>
          <a:bodyPr>
            <a:normAutofit/>
          </a:bodyPr>
          <a:lstStyle/>
          <a:p>
            <a:r>
              <a:rPr lang="en-US" sz="4000" dirty="0" smtClean="0"/>
              <a:t>4. Reporting </a:t>
            </a:r>
            <a:br>
              <a:rPr lang="en-US" sz="4000" dirty="0" smtClean="0"/>
            </a:br>
            <a:r>
              <a:rPr lang="en-US" sz="4000" dirty="0" smtClean="0"/>
              <a:t>Metrics</a:t>
            </a:r>
            <a:endParaRPr lang="en-US" sz="4000" dirty="0"/>
          </a:p>
        </p:txBody>
      </p:sp>
      <p:sp>
        <p:nvSpPr>
          <p:cNvPr id="21" name="Flowchart: Magnetic Disk 20"/>
          <p:cNvSpPr/>
          <p:nvPr/>
        </p:nvSpPr>
        <p:spPr>
          <a:xfrm>
            <a:off x="734900" y="3075554"/>
            <a:ext cx="2357403" cy="162045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effectLst>
                  <a:outerShdw blurRad="38100" dist="38100" dir="2700000" algn="tl">
                    <a:srgbClr val="000000">
                      <a:alpha val="43137"/>
                    </a:srgbClr>
                  </a:outerShdw>
                </a:effectLst>
              </a:rPr>
              <a:t>Energy Data</a:t>
            </a:r>
            <a:endParaRPr lang="en-US" b="1" dirty="0">
              <a:solidFill>
                <a:srgbClr val="0070C0"/>
              </a:solidFill>
              <a:effectLst>
                <a:outerShdw blurRad="38100" dist="38100" dir="2700000" algn="tl">
                  <a:srgbClr val="000000">
                    <a:alpha val="43137"/>
                  </a:srgbClr>
                </a:outerShdw>
              </a:effectLst>
            </a:endParaRPr>
          </a:p>
        </p:txBody>
      </p:sp>
      <p:sp>
        <p:nvSpPr>
          <p:cNvPr id="22" name="Flowchart: Magnetic Disk 21"/>
          <p:cNvSpPr/>
          <p:nvPr/>
        </p:nvSpPr>
        <p:spPr>
          <a:xfrm>
            <a:off x="3556073" y="3075554"/>
            <a:ext cx="2357403" cy="162045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effectLst>
                  <a:outerShdw blurRad="38100" dist="38100" dir="2700000" algn="tl">
                    <a:srgbClr val="000000">
                      <a:alpha val="43137"/>
                    </a:srgbClr>
                  </a:outerShdw>
                </a:effectLst>
              </a:rPr>
              <a:t>Performance Data</a:t>
            </a:r>
            <a:endParaRPr lang="en-US" b="1" dirty="0">
              <a:solidFill>
                <a:srgbClr val="FF0000"/>
              </a:solidFill>
              <a:effectLst>
                <a:outerShdw blurRad="38100" dist="38100" dir="2700000" algn="tl">
                  <a:srgbClr val="000000">
                    <a:alpha val="43137"/>
                  </a:srgbClr>
                </a:outerShdw>
              </a:effectLst>
            </a:endParaRPr>
          </a:p>
        </p:txBody>
      </p:sp>
      <p:sp>
        <p:nvSpPr>
          <p:cNvPr id="23" name="Flowchart: Magnetic Disk 22"/>
          <p:cNvSpPr/>
          <p:nvPr/>
        </p:nvSpPr>
        <p:spPr>
          <a:xfrm>
            <a:off x="6276235" y="3075554"/>
            <a:ext cx="2357403" cy="162045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effectLst>
                  <a:outerShdw blurRad="38100" dist="38100" dir="2700000" algn="tl">
                    <a:srgbClr val="000000">
                      <a:alpha val="43137"/>
                    </a:srgbClr>
                  </a:outerShdw>
                </a:effectLst>
              </a:rPr>
              <a:t>Impact Data</a:t>
            </a:r>
            <a:endParaRPr lang="en-US" b="1" dirty="0">
              <a:solidFill>
                <a:srgbClr val="7030A0"/>
              </a:solidFill>
              <a:effectLst>
                <a:outerShdw blurRad="38100" dist="38100" dir="2700000" algn="tl">
                  <a:srgbClr val="000000">
                    <a:alpha val="43137"/>
                  </a:srgbClr>
                </a:outerShdw>
              </a:effectLst>
            </a:endParaRPr>
          </a:p>
        </p:txBody>
      </p:sp>
      <p:sp>
        <p:nvSpPr>
          <p:cNvPr id="24" name="Flowchart: Magnetic Disk 23"/>
          <p:cNvSpPr/>
          <p:nvPr/>
        </p:nvSpPr>
        <p:spPr>
          <a:xfrm>
            <a:off x="8996397" y="3075554"/>
            <a:ext cx="2357403" cy="162045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50000"/>
                  </a:schemeClr>
                </a:solidFill>
                <a:effectLst>
                  <a:outerShdw blurRad="38100" dist="38100" dir="2700000" algn="tl">
                    <a:srgbClr val="000000">
                      <a:alpha val="43137"/>
                    </a:srgbClr>
                  </a:outerShdw>
                </a:effectLst>
              </a:rPr>
              <a:t>Customer Sat</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25" name="Rectangle 24"/>
          <p:cNvSpPr/>
          <p:nvPr/>
        </p:nvSpPr>
        <p:spPr>
          <a:xfrm>
            <a:off x="927808" y="2262633"/>
            <a:ext cx="1743170" cy="369332"/>
          </a:xfrm>
          <a:prstGeom prst="rect">
            <a:avLst/>
          </a:prstGeom>
        </p:spPr>
        <p:txBody>
          <a:bodyPr wrap="none">
            <a:spAutoFit/>
          </a:bodyPr>
          <a:lstStyle/>
          <a:p>
            <a:r>
              <a:rPr lang="en-US" dirty="0">
                <a:solidFill>
                  <a:srgbClr val="0070C0"/>
                </a:solidFill>
              </a:rPr>
              <a:t>Total </a:t>
            </a:r>
            <a:r>
              <a:rPr lang="en-US" b="1" dirty="0">
                <a:solidFill>
                  <a:srgbClr val="0070C0"/>
                </a:solidFill>
              </a:rPr>
              <a:t>Usage</a:t>
            </a:r>
            <a:r>
              <a:rPr lang="en-US" dirty="0">
                <a:solidFill>
                  <a:srgbClr val="0070C0"/>
                </a:solidFill>
              </a:rPr>
              <a:t> kWh</a:t>
            </a:r>
          </a:p>
        </p:txBody>
      </p:sp>
      <p:sp>
        <p:nvSpPr>
          <p:cNvPr id="26" name="Rectangle 25"/>
          <p:cNvSpPr/>
          <p:nvPr/>
        </p:nvSpPr>
        <p:spPr>
          <a:xfrm>
            <a:off x="927808" y="2493466"/>
            <a:ext cx="2090444" cy="369332"/>
          </a:xfrm>
          <a:prstGeom prst="rect">
            <a:avLst/>
          </a:prstGeom>
        </p:spPr>
        <p:txBody>
          <a:bodyPr wrap="none">
            <a:spAutoFit/>
          </a:bodyPr>
          <a:lstStyle/>
          <a:p>
            <a:r>
              <a:rPr lang="en-US" b="1" dirty="0">
                <a:solidFill>
                  <a:srgbClr val="0070C0"/>
                </a:solidFill>
              </a:rPr>
              <a:t>Demand</a:t>
            </a:r>
            <a:r>
              <a:rPr lang="en-US" dirty="0">
                <a:solidFill>
                  <a:srgbClr val="0070C0"/>
                </a:solidFill>
              </a:rPr>
              <a:t> Level (kW</a:t>
            </a:r>
            <a:r>
              <a:rPr lang="en-US" dirty="0" smtClean="0">
                <a:solidFill>
                  <a:srgbClr val="0070C0"/>
                </a:solidFill>
              </a:rPr>
              <a:t>).</a:t>
            </a:r>
            <a:endParaRPr lang="en-US" dirty="0">
              <a:solidFill>
                <a:srgbClr val="0070C0"/>
              </a:solidFill>
            </a:endParaRPr>
          </a:p>
        </p:txBody>
      </p:sp>
      <p:sp>
        <p:nvSpPr>
          <p:cNvPr id="28" name="Rectangle 27"/>
          <p:cNvSpPr/>
          <p:nvPr/>
        </p:nvSpPr>
        <p:spPr>
          <a:xfrm>
            <a:off x="3000290" y="4867476"/>
            <a:ext cx="3664669" cy="1200329"/>
          </a:xfrm>
          <a:prstGeom prst="rect">
            <a:avLst/>
          </a:prstGeom>
        </p:spPr>
        <p:txBody>
          <a:bodyPr wrap="square">
            <a:spAutoFit/>
          </a:bodyPr>
          <a:lstStyle/>
          <a:p>
            <a:pPr algn="ctr"/>
            <a:r>
              <a:rPr lang="en-US" dirty="0" smtClean="0">
                <a:solidFill>
                  <a:srgbClr val="FF0000"/>
                </a:solidFill>
              </a:rPr>
              <a:t>+Data </a:t>
            </a:r>
            <a:r>
              <a:rPr lang="en-US" dirty="0">
                <a:solidFill>
                  <a:srgbClr val="FF0000"/>
                </a:solidFill>
              </a:rPr>
              <a:t>Delivery </a:t>
            </a:r>
            <a:r>
              <a:rPr lang="en-US" b="1" dirty="0" smtClean="0">
                <a:solidFill>
                  <a:srgbClr val="FF0000"/>
                </a:solidFill>
              </a:rPr>
              <a:t>time.</a:t>
            </a:r>
            <a:endParaRPr lang="en-US" b="1" dirty="0">
              <a:solidFill>
                <a:srgbClr val="FF0000"/>
              </a:solidFill>
            </a:endParaRPr>
          </a:p>
          <a:p>
            <a:pPr algn="ctr"/>
            <a:r>
              <a:rPr lang="en-US" dirty="0" smtClean="0">
                <a:solidFill>
                  <a:srgbClr val="FF0000"/>
                </a:solidFill>
              </a:rPr>
              <a:t>+Web </a:t>
            </a:r>
            <a:r>
              <a:rPr lang="en-US" dirty="0">
                <a:solidFill>
                  <a:srgbClr val="FF0000"/>
                </a:solidFill>
              </a:rPr>
              <a:t>page Load </a:t>
            </a:r>
            <a:r>
              <a:rPr lang="en-US" b="1" dirty="0" smtClean="0">
                <a:solidFill>
                  <a:srgbClr val="FF0000"/>
                </a:solidFill>
              </a:rPr>
              <a:t>Time.</a:t>
            </a:r>
            <a:endParaRPr lang="en-US" b="1" dirty="0">
              <a:solidFill>
                <a:srgbClr val="FF0000"/>
              </a:solidFill>
            </a:endParaRPr>
          </a:p>
          <a:p>
            <a:pPr algn="ctr"/>
            <a:r>
              <a:rPr lang="en-US" dirty="0" smtClean="0">
                <a:solidFill>
                  <a:schemeClr val="bg1"/>
                </a:solidFill>
              </a:rPr>
              <a:t>+</a:t>
            </a:r>
            <a:r>
              <a:rPr lang="en-US" b="1" dirty="0" smtClean="0">
                <a:solidFill>
                  <a:schemeClr val="bg1"/>
                </a:solidFill>
              </a:rPr>
              <a:t>Time</a:t>
            </a:r>
            <a:r>
              <a:rPr lang="en-US" dirty="0" smtClean="0">
                <a:solidFill>
                  <a:schemeClr val="bg1"/>
                </a:solidFill>
              </a:rPr>
              <a:t> </a:t>
            </a:r>
            <a:r>
              <a:rPr lang="en-US" dirty="0">
                <a:solidFill>
                  <a:schemeClr val="bg1"/>
                </a:solidFill>
              </a:rPr>
              <a:t>for third parties to </a:t>
            </a:r>
            <a:endParaRPr lang="en-US" dirty="0" smtClean="0">
              <a:solidFill>
                <a:schemeClr val="bg1"/>
              </a:solidFill>
            </a:endParaRPr>
          </a:p>
          <a:p>
            <a:pPr algn="ctr"/>
            <a:r>
              <a:rPr lang="en-US" dirty="0" smtClean="0">
                <a:solidFill>
                  <a:schemeClr val="bg1"/>
                </a:solidFill>
              </a:rPr>
              <a:t>complete </a:t>
            </a:r>
            <a:r>
              <a:rPr lang="en-US" dirty="0">
                <a:solidFill>
                  <a:schemeClr val="bg1"/>
                </a:solidFill>
              </a:rPr>
              <a:t>onboarding with </a:t>
            </a:r>
            <a:r>
              <a:rPr lang="en-US" dirty="0" smtClean="0">
                <a:solidFill>
                  <a:schemeClr val="bg1"/>
                </a:solidFill>
              </a:rPr>
              <a:t>utilities.</a:t>
            </a:r>
            <a:endParaRPr lang="en-US" dirty="0">
              <a:solidFill>
                <a:schemeClr val="bg1"/>
              </a:solidFill>
            </a:endParaRPr>
          </a:p>
        </p:txBody>
      </p:sp>
      <p:sp>
        <p:nvSpPr>
          <p:cNvPr id="29" name="Rectangle 28"/>
          <p:cNvSpPr/>
          <p:nvPr/>
        </p:nvSpPr>
        <p:spPr>
          <a:xfrm>
            <a:off x="4648865" y="1703753"/>
            <a:ext cx="5990663" cy="923330"/>
          </a:xfrm>
          <a:prstGeom prst="rect">
            <a:avLst/>
          </a:prstGeom>
        </p:spPr>
        <p:txBody>
          <a:bodyPr wrap="square">
            <a:spAutoFit/>
          </a:bodyPr>
          <a:lstStyle/>
          <a:p>
            <a:pPr algn="ctr"/>
            <a:r>
              <a:rPr lang="en-US" dirty="0" smtClean="0">
                <a:solidFill>
                  <a:srgbClr val="7030A0"/>
                </a:solidFill>
              </a:rPr>
              <a:t>+Number </a:t>
            </a:r>
            <a:r>
              <a:rPr lang="en-US" dirty="0">
                <a:solidFill>
                  <a:srgbClr val="7030A0"/>
                </a:solidFill>
              </a:rPr>
              <a:t>of customers </a:t>
            </a:r>
            <a:r>
              <a:rPr lang="en-US" b="1" dirty="0">
                <a:solidFill>
                  <a:srgbClr val="7030A0"/>
                </a:solidFill>
              </a:rPr>
              <a:t>granted on going access </a:t>
            </a:r>
            <a:r>
              <a:rPr lang="en-US" b="1" dirty="0" smtClean="0">
                <a:solidFill>
                  <a:srgbClr val="7030A0"/>
                </a:solidFill>
              </a:rPr>
              <a:t>through </a:t>
            </a:r>
            <a:r>
              <a:rPr lang="en-US" dirty="0" smtClean="0">
                <a:solidFill>
                  <a:srgbClr val="7030A0"/>
                </a:solidFill>
              </a:rPr>
              <a:t>GBC.</a:t>
            </a:r>
            <a:endParaRPr lang="en-US" dirty="0">
              <a:solidFill>
                <a:srgbClr val="7030A0"/>
              </a:solidFill>
            </a:endParaRPr>
          </a:p>
          <a:p>
            <a:pPr algn="ctr"/>
            <a:r>
              <a:rPr lang="en-US" dirty="0" smtClean="0">
                <a:solidFill>
                  <a:srgbClr val="7030A0"/>
                </a:solidFill>
              </a:rPr>
              <a:t>+Number </a:t>
            </a:r>
            <a:r>
              <a:rPr lang="en-US" dirty="0">
                <a:solidFill>
                  <a:srgbClr val="7030A0"/>
                </a:solidFill>
              </a:rPr>
              <a:t>of customers </a:t>
            </a:r>
            <a:r>
              <a:rPr lang="en-US" b="1" dirty="0">
                <a:solidFill>
                  <a:srgbClr val="7030A0"/>
                </a:solidFill>
              </a:rPr>
              <a:t>granted one time </a:t>
            </a:r>
            <a:r>
              <a:rPr lang="en-US" b="1" dirty="0" smtClean="0">
                <a:solidFill>
                  <a:srgbClr val="7030A0"/>
                </a:solidFill>
              </a:rPr>
              <a:t>access through </a:t>
            </a:r>
            <a:r>
              <a:rPr lang="en-US" dirty="0" smtClean="0">
                <a:solidFill>
                  <a:srgbClr val="7030A0"/>
                </a:solidFill>
              </a:rPr>
              <a:t>GBC.</a:t>
            </a:r>
            <a:endParaRPr lang="en-US" dirty="0">
              <a:solidFill>
                <a:srgbClr val="7030A0"/>
              </a:solidFill>
            </a:endParaRPr>
          </a:p>
          <a:p>
            <a:pPr algn="ctr"/>
            <a:r>
              <a:rPr lang="en-US" dirty="0" smtClean="0">
                <a:solidFill>
                  <a:srgbClr val="7030A0"/>
                </a:solidFill>
              </a:rPr>
              <a:t>+Number </a:t>
            </a:r>
            <a:r>
              <a:rPr lang="en-US" dirty="0">
                <a:solidFill>
                  <a:srgbClr val="7030A0"/>
                </a:solidFill>
              </a:rPr>
              <a:t>of customers </a:t>
            </a:r>
            <a:r>
              <a:rPr lang="en-US" b="1" dirty="0">
                <a:solidFill>
                  <a:srgbClr val="7030A0"/>
                </a:solidFill>
              </a:rPr>
              <a:t>withdrew</a:t>
            </a:r>
            <a:r>
              <a:rPr lang="en-US" dirty="0">
                <a:solidFill>
                  <a:srgbClr val="7030A0"/>
                </a:solidFill>
              </a:rPr>
              <a:t> </a:t>
            </a:r>
            <a:r>
              <a:rPr lang="en-US" dirty="0" smtClean="0">
                <a:solidFill>
                  <a:srgbClr val="7030A0"/>
                </a:solidFill>
              </a:rPr>
              <a:t>permission through GBC.</a:t>
            </a:r>
            <a:endParaRPr lang="en-US" dirty="0">
              <a:solidFill>
                <a:srgbClr val="7030A0"/>
              </a:solidFill>
            </a:endParaRPr>
          </a:p>
        </p:txBody>
      </p:sp>
      <p:sp>
        <p:nvSpPr>
          <p:cNvPr id="30" name="Rectangle 29"/>
          <p:cNvSpPr/>
          <p:nvPr/>
        </p:nvSpPr>
        <p:spPr>
          <a:xfrm>
            <a:off x="2670978" y="6067805"/>
            <a:ext cx="4294589" cy="646331"/>
          </a:xfrm>
          <a:prstGeom prst="rect">
            <a:avLst/>
          </a:prstGeom>
        </p:spPr>
        <p:txBody>
          <a:bodyPr wrap="square">
            <a:spAutoFit/>
          </a:bodyPr>
          <a:lstStyle/>
          <a:p>
            <a:pPr algn="ctr"/>
            <a:r>
              <a:rPr lang="en-US" dirty="0" smtClean="0">
                <a:solidFill>
                  <a:srgbClr val="FF0000"/>
                </a:solidFill>
              </a:rPr>
              <a:t>+Number </a:t>
            </a:r>
            <a:r>
              <a:rPr lang="en-US" dirty="0">
                <a:solidFill>
                  <a:srgbClr val="FF0000"/>
                </a:solidFill>
              </a:rPr>
              <a:t>and type of </a:t>
            </a:r>
            <a:r>
              <a:rPr lang="en-US" b="1" dirty="0">
                <a:solidFill>
                  <a:srgbClr val="FF0000"/>
                </a:solidFill>
              </a:rPr>
              <a:t>errors</a:t>
            </a:r>
            <a:r>
              <a:rPr lang="en-US" dirty="0">
                <a:solidFill>
                  <a:srgbClr val="FF0000"/>
                </a:solidFill>
              </a:rPr>
              <a:t> generated in data sharing (customer and third party side)</a:t>
            </a:r>
          </a:p>
        </p:txBody>
      </p:sp>
      <p:sp>
        <p:nvSpPr>
          <p:cNvPr id="31" name="Rectangle 30"/>
          <p:cNvSpPr/>
          <p:nvPr/>
        </p:nvSpPr>
        <p:spPr>
          <a:xfrm>
            <a:off x="8169349" y="4843430"/>
            <a:ext cx="4022651" cy="646331"/>
          </a:xfrm>
          <a:prstGeom prst="rect">
            <a:avLst/>
          </a:prstGeom>
        </p:spPr>
        <p:txBody>
          <a:bodyPr wrap="square">
            <a:spAutoFit/>
          </a:bodyPr>
          <a:lstStyle/>
          <a:p>
            <a:pPr algn="ctr"/>
            <a:r>
              <a:rPr lang="en-US" dirty="0">
                <a:solidFill>
                  <a:schemeClr val="accent6">
                    <a:lumMod val="75000"/>
                  </a:schemeClr>
                </a:solidFill>
              </a:rPr>
              <a:t>Number  and type of </a:t>
            </a:r>
            <a:r>
              <a:rPr lang="en-US" b="1" dirty="0">
                <a:solidFill>
                  <a:schemeClr val="accent6">
                    <a:lumMod val="75000"/>
                  </a:schemeClr>
                </a:solidFill>
              </a:rPr>
              <a:t>issues reported </a:t>
            </a:r>
            <a:r>
              <a:rPr lang="en-US" dirty="0">
                <a:solidFill>
                  <a:schemeClr val="accent6">
                    <a:lumMod val="75000"/>
                  </a:schemeClr>
                </a:solidFill>
              </a:rPr>
              <a:t>by third parties or </a:t>
            </a:r>
            <a:r>
              <a:rPr lang="en-US" dirty="0" smtClean="0">
                <a:solidFill>
                  <a:schemeClr val="accent6">
                    <a:lumMod val="75000"/>
                  </a:schemeClr>
                </a:solidFill>
              </a:rPr>
              <a:t>customers.</a:t>
            </a:r>
            <a:endParaRPr lang="en-US" dirty="0">
              <a:solidFill>
                <a:schemeClr val="accent6">
                  <a:lumMod val="75000"/>
                </a:schemeClr>
              </a:solidFill>
            </a:endParaRPr>
          </a:p>
        </p:txBody>
      </p:sp>
      <p:sp>
        <p:nvSpPr>
          <p:cNvPr id="32" name="Rectangle 31"/>
          <p:cNvSpPr/>
          <p:nvPr/>
        </p:nvSpPr>
        <p:spPr>
          <a:xfrm>
            <a:off x="3990491" y="268278"/>
            <a:ext cx="7065597" cy="1477328"/>
          </a:xfrm>
          <a:prstGeom prst="rect">
            <a:avLst/>
          </a:prstGeom>
        </p:spPr>
        <p:txBody>
          <a:bodyPr wrap="square">
            <a:spAutoFit/>
          </a:bodyPr>
          <a:lstStyle/>
          <a:p>
            <a:pPr algn="ctr"/>
            <a:r>
              <a:rPr lang="en-US" dirty="0" smtClean="0">
                <a:solidFill>
                  <a:srgbClr val="7030A0"/>
                </a:solidFill>
              </a:rPr>
              <a:t>+Total </a:t>
            </a:r>
            <a:r>
              <a:rPr lang="en-US" dirty="0">
                <a:solidFill>
                  <a:srgbClr val="7030A0"/>
                </a:solidFill>
              </a:rPr>
              <a:t>number and percentage of </a:t>
            </a:r>
            <a:r>
              <a:rPr lang="en-US" b="1" dirty="0">
                <a:solidFill>
                  <a:srgbClr val="7030A0"/>
                </a:solidFill>
              </a:rPr>
              <a:t>customers logging into</a:t>
            </a:r>
            <a:r>
              <a:rPr lang="en-US" dirty="0">
                <a:solidFill>
                  <a:srgbClr val="7030A0"/>
                </a:solidFill>
              </a:rPr>
              <a:t> AMI Data </a:t>
            </a:r>
            <a:r>
              <a:rPr lang="en-US" dirty="0" smtClean="0">
                <a:solidFill>
                  <a:srgbClr val="7030A0"/>
                </a:solidFill>
              </a:rPr>
              <a:t>Portal.</a:t>
            </a:r>
            <a:endParaRPr lang="en-US" dirty="0">
              <a:solidFill>
                <a:srgbClr val="7030A0"/>
              </a:solidFill>
            </a:endParaRPr>
          </a:p>
          <a:p>
            <a:pPr algn="ctr"/>
            <a:r>
              <a:rPr lang="en-US" dirty="0" smtClean="0">
                <a:solidFill>
                  <a:srgbClr val="7030A0"/>
                </a:solidFill>
              </a:rPr>
              <a:t>+Total </a:t>
            </a:r>
            <a:r>
              <a:rPr lang="en-US" dirty="0">
                <a:solidFill>
                  <a:srgbClr val="7030A0"/>
                </a:solidFill>
              </a:rPr>
              <a:t>number and percentage of customers </a:t>
            </a:r>
            <a:r>
              <a:rPr lang="en-US" b="1" dirty="0">
                <a:solidFill>
                  <a:srgbClr val="7030A0"/>
                </a:solidFill>
              </a:rPr>
              <a:t>receiving messages </a:t>
            </a:r>
            <a:r>
              <a:rPr lang="en-US" dirty="0">
                <a:solidFill>
                  <a:srgbClr val="7030A0"/>
                </a:solidFill>
              </a:rPr>
              <a:t>regarding energy saving tools, usage and or saving </a:t>
            </a:r>
            <a:r>
              <a:rPr lang="en-US" dirty="0" smtClean="0">
                <a:solidFill>
                  <a:srgbClr val="7030A0"/>
                </a:solidFill>
              </a:rPr>
              <a:t>tips.</a:t>
            </a:r>
            <a:endParaRPr lang="en-US" dirty="0">
              <a:solidFill>
                <a:srgbClr val="7030A0"/>
              </a:solidFill>
            </a:endParaRPr>
          </a:p>
          <a:p>
            <a:pPr algn="ctr"/>
            <a:r>
              <a:rPr lang="en-US" dirty="0" smtClean="0">
                <a:solidFill>
                  <a:srgbClr val="7030A0"/>
                </a:solidFill>
              </a:rPr>
              <a:t>+Average </a:t>
            </a:r>
            <a:r>
              <a:rPr lang="en-US" dirty="0">
                <a:solidFill>
                  <a:srgbClr val="7030A0"/>
                </a:solidFill>
              </a:rPr>
              <a:t>and median number of instances </a:t>
            </a:r>
            <a:r>
              <a:rPr lang="en-US" b="1" dirty="0">
                <a:solidFill>
                  <a:srgbClr val="7030A0"/>
                </a:solidFill>
              </a:rPr>
              <a:t>customer logged into </a:t>
            </a:r>
            <a:r>
              <a:rPr lang="en-US" dirty="0">
                <a:solidFill>
                  <a:srgbClr val="7030A0"/>
                </a:solidFill>
              </a:rPr>
              <a:t>the data portal during reporting period.</a:t>
            </a:r>
          </a:p>
        </p:txBody>
      </p:sp>
      <p:sp>
        <p:nvSpPr>
          <p:cNvPr id="3" name="Up Arrow 2"/>
          <p:cNvSpPr/>
          <p:nvPr/>
        </p:nvSpPr>
        <p:spPr>
          <a:xfrm>
            <a:off x="1430020" y="2821475"/>
            <a:ext cx="772160" cy="5204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0800000">
            <a:off x="4348694" y="4322948"/>
            <a:ext cx="772160" cy="52048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7068856" y="2815313"/>
            <a:ext cx="772160" cy="520482"/>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0800000">
            <a:off x="9867368" y="4346994"/>
            <a:ext cx="772160" cy="520482"/>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F503528-208B-4682-8947-E9A815BFE1E8}" type="slidenum">
              <a:rPr lang="en-US" smtClean="0"/>
              <a:t>15</a:t>
            </a:fld>
            <a:endParaRPr lang="en-US"/>
          </a:p>
        </p:txBody>
      </p:sp>
    </p:spTree>
    <p:extLst>
      <p:ext uri="{BB962C8B-B14F-4D97-AF65-F5344CB8AC3E}">
        <p14:creationId xmlns:p14="http://schemas.microsoft.com/office/powerpoint/2010/main" val="1196532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20" y="134292"/>
            <a:ext cx="10515600" cy="1325563"/>
          </a:xfrm>
        </p:spPr>
        <p:txBody>
          <a:bodyPr>
            <a:normAutofit/>
          </a:bodyPr>
          <a:lstStyle/>
          <a:p>
            <a:r>
              <a:rPr lang="en-US" sz="4000" dirty="0" smtClean="0"/>
              <a:t>4. Reporting Metrics</a:t>
            </a:r>
            <a:endParaRPr lang="en-US" sz="4000" dirty="0"/>
          </a:p>
        </p:txBody>
      </p:sp>
      <p:sp>
        <p:nvSpPr>
          <p:cNvPr id="3" name="TextBox 2"/>
          <p:cNvSpPr txBox="1"/>
          <p:nvPr/>
        </p:nvSpPr>
        <p:spPr>
          <a:xfrm>
            <a:off x="3744350" y="1459855"/>
            <a:ext cx="3450175" cy="461665"/>
          </a:xfrm>
          <a:prstGeom prst="rect">
            <a:avLst/>
          </a:prstGeom>
          <a:noFill/>
        </p:spPr>
        <p:txBody>
          <a:bodyPr wrap="none" rtlCol="0">
            <a:spAutoFit/>
          </a:bodyPr>
          <a:lstStyle/>
          <a:p>
            <a:r>
              <a:rPr lang="en-US" sz="2400" u="sng" dirty="0" smtClean="0"/>
              <a:t>WHY IS THIS IMPORTANT?</a:t>
            </a:r>
            <a:endParaRPr lang="en-US" sz="2400" u="sng" dirty="0"/>
          </a:p>
        </p:txBody>
      </p:sp>
      <p:sp>
        <p:nvSpPr>
          <p:cNvPr id="4" name="TextBox 3"/>
          <p:cNvSpPr txBox="1"/>
          <p:nvPr/>
        </p:nvSpPr>
        <p:spPr>
          <a:xfrm>
            <a:off x="2128910" y="2164959"/>
            <a:ext cx="6988420" cy="2585323"/>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buFont typeface="Arial" panose="020B0604020202020204" pitchFamily="34" charset="0"/>
              <a:buChar char="•"/>
            </a:pPr>
            <a:r>
              <a:rPr lang="en-US" dirty="0" smtClean="0"/>
              <a:t>Assuring ratepayers that the AMI investment is beneficial to the broader energy community.</a:t>
            </a:r>
            <a:endParaRPr lang="en-US" dirty="0"/>
          </a:p>
          <a:p>
            <a:pPr marL="285750" indent="-285750">
              <a:buFont typeface="Arial" panose="020B0604020202020204" pitchFamily="34" charset="0"/>
              <a:buChar char="•"/>
            </a:pPr>
            <a:r>
              <a:rPr lang="en-US" dirty="0" smtClean="0"/>
              <a:t>Assuring third party providers that there is a level playing field that encourages their active, trusted participation with access to utility customers, while carefully monitoring their quality and reputation.  </a:t>
            </a:r>
            <a:endParaRPr lang="en-US" dirty="0"/>
          </a:p>
          <a:p>
            <a:pPr marL="285750" indent="-285750">
              <a:buFont typeface="Arial" panose="020B0604020202020204" pitchFamily="34" charset="0"/>
              <a:buChar char="•"/>
            </a:pPr>
            <a:r>
              <a:rPr lang="en-US" dirty="0" smtClean="0"/>
              <a:t>Maintaining accountability for utilities to effectively deploy the authorized AMI systems and track and improve their effectiveness throughout deployment.</a:t>
            </a:r>
          </a:p>
          <a:p>
            <a:endParaRPr lang="en-US" dirty="0"/>
          </a:p>
        </p:txBody>
      </p:sp>
      <p:sp>
        <p:nvSpPr>
          <p:cNvPr id="5" name="Slide Number Placeholder 4"/>
          <p:cNvSpPr>
            <a:spLocks noGrp="1"/>
          </p:cNvSpPr>
          <p:nvPr>
            <p:ph type="sldNum" sz="quarter" idx="12"/>
          </p:nvPr>
        </p:nvSpPr>
        <p:spPr/>
        <p:txBody>
          <a:bodyPr/>
          <a:lstStyle/>
          <a:p>
            <a:fld id="{FF503528-208B-4682-8947-E9A815BFE1E8}" type="slidenum">
              <a:rPr lang="en-US" smtClean="0"/>
              <a:t>16</a:t>
            </a:fld>
            <a:endParaRPr lang="en-US"/>
          </a:p>
        </p:txBody>
      </p:sp>
    </p:spTree>
    <p:extLst>
      <p:ext uri="{BB962C8B-B14F-4D97-AF65-F5344CB8AC3E}">
        <p14:creationId xmlns:p14="http://schemas.microsoft.com/office/powerpoint/2010/main" val="2015040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3238"/>
            <a:ext cx="10515600" cy="1325563"/>
          </a:xfrm>
        </p:spPr>
        <p:txBody>
          <a:bodyPr>
            <a:normAutofit/>
          </a:bodyPr>
          <a:lstStyle/>
          <a:p>
            <a:r>
              <a:rPr lang="en-US" sz="4000" dirty="0" smtClean="0"/>
              <a:t>5. Data Granularity	</a:t>
            </a:r>
            <a:endParaRPr lang="en-US" sz="4000" dirty="0"/>
          </a:p>
        </p:txBody>
      </p:sp>
      <p:sp>
        <p:nvSpPr>
          <p:cNvPr id="3" name="Content Placeholder 2"/>
          <p:cNvSpPr>
            <a:spLocks noGrp="1"/>
          </p:cNvSpPr>
          <p:nvPr>
            <p:ph idx="1"/>
          </p:nvPr>
        </p:nvSpPr>
        <p:spPr>
          <a:xfrm>
            <a:off x="838200" y="1418801"/>
            <a:ext cx="10515600" cy="2442843"/>
          </a:xfrm>
        </p:spPr>
        <p:txBody>
          <a:bodyPr>
            <a:normAutofit lnSpcReduction="10000"/>
          </a:bodyPr>
          <a:lstStyle/>
          <a:p>
            <a:r>
              <a:rPr lang="en-US" dirty="0" smtClean="0"/>
              <a:t>Commercial/Industrial customers</a:t>
            </a:r>
          </a:p>
          <a:p>
            <a:pPr lvl="1"/>
            <a:r>
              <a:rPr lang="en-US" dirty="0" smtClean="0"/>
              <a:t>EDCs collect data in 5 minute intervals.</a:t>
            </a:r>
          </a:p>
          <a:p>
            <a:r>
              <a:rPr lang="en-US" dirty="0" smtClean="0"/>
              <a:t>Residential customers</a:t>
            </a:r>
          </a:p>
          <a:p>
            <a:pPr lvl="1"/>
            <a:r>
              <a:rPr lang="en-US" dirty="0" smtClean="0"/>
              <a:t>EDCs collect data in 15 minute intervals initially.</a:t>
            </a:r>
          </a:p>
          <a:p>
            <a:pPr lvl="1"/>
            <a:r>
              <a:rPr lang="en-US" dirty="0" smtClean="0"/>
              <a:t>EDCs must be able to easily reconfigure to collect data at 5 minutes to coincide with FERC Order 2222 to allow for DER aggregation.</a:t>
            </a:r>
          </a:p>
        </p:txBody>
      </p:sp>
      <p:sp>
        <p:nvSpPr>
          <p:cNvPr id="4" name="Slide Number Placeholder 3"/>
          <p:cNvSpPr>
            <a:spLocks noGrp="1"/>
          </p:cNvSpPr>
          <p:nvPr>
            <p:ph type="sldNum" sz="quarter" idx="12"/>
          </p:nvPr>
        </p:nvSpPr>
        <p:spPr/>
        <p:txBody>
          <a:bodyPr/>
          <a:lstStyle/>
          <a:p>
            <a:fld id="{FF503528-208B-4682-8947-E9A815BFE1E8}" type="slidenum">
              <a:rPr lang="en-US" smtClean="0"/>
              <a:t>17</a:t>
            </a:fld>
            <a:endParaRPr lang="en-US"/>
          </a:p>
        </p:txBody>
      </p:sp>
    </p:spTree>
    <p:extLst>
      <p:ext uri="{BB962C8B-B14F-4D97-AF65-F5344CB8AC3E}">
        <p14:creationId xmlns:p14="http://schemas.microsoft.com/office/powerpoint/2010/main" val="925926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08" y="164305"/>
            <a:ext cx="4135711" cy="1015909"/>
          </a:xfrm>
        </p:spPr>
        <p:txBody>
          <a:bodyPr>
            <a:normAutofit fontScale="90000"/>
          </a:bodyPr>
          <a:lstStyle/>
          <a:p>
            <a:r>
              <a:rPr lang="en-US" dirty="0" smtClean="0"/>
              <a:t>5. Data Granularity</a:t>
            </a:r>
            <a:endParaRPr lang="en-US" dirty="0"/>
          </a:p>
        </p:txBody>
      </p:sp>
      <p:pic>
        <p:nvPicPr>
          <p:cNvPr id="22" name="Picture 21"/>
          <p:cNvPicPr>
            <a:picLocks noChangeAspect="1"/>
          </p:cNvPicPr>
          <p:nvPr/>
        </p:nvPicPr>
        <p:blipFill>
          <a:blip r:embed="rId2"/>
          <a:stretch>
            <a:fillRect/>
          </a:stretch>
        </p:blipFill>
        <p:spPr>
          <a:xfrm>
            <a:off x="3687418" y="1446848"/>
            <a:ext cx="5017546" cy="2508773"/>
          </a:xfrm>
          <a:prstGeom prst="rect">
            <a:avLst/>
          </a:prstGeom>
        </p:spPr>
      </p:pic>
      <p:pic>
        <p:nvPicPr>
          <p:cNvPr id="1028" name="Picture 4" descr="Smart meter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2427" y="4008558"/>
            <a:ext cx="808812" cy="11810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4"/>
          <a:stretch>
            <a:fillRect/>
          </a:stretch>
        </p:blipFill>
        <p:spPr>
          <a:xfrm>
            <a:off x="3493104" y="4104053"/>
            <a:ext cx="1792029" cy="846004"/>
          </a:xfrm>
          <a:prstGeom prst="rect">
            <a:avLst/>
          </a:prstGeom>
        </p:spPr>
      </p:pic>
      <p:sp>
        <p:nvSpPr>
          <p:cNvPr id="27" name="TextBox 26"/>
          <p:cNvSpPr txBox="1"/>
          <p:nvPr/>
        </p:nvSpPr>
        <p:spPr>
          <a:xfrm>
            <a:off x="3493104" y="4798193"/>
            <a:ext cx="1438214" cy="584775"/>
          </a:xfrm>
          <a:prstGeom prst="rect">
            <a:avLst/>
          </a:prstGeom>
          <a:noFill/>
        </p:spPr>
        <p:txBody>
          <a:bodyPr wrap="none" rtlCol="0">
            <a:spAutoFit/>
          </a:bodyPr>
          <a:lstStyle/>
          <a:p>
            <a:r>
              <a:rPr lang="en-US" sz="3200" dirty="0" smtClean="0"/>
              <a:t>15 min.</a:t>
            </a:r>
            <a:endParaRPr lang="en-US" sz="3200" dirty="0"/>
          </a:p>
        </p:txBody>
      </p:sp>
      <p:sp>
        <p:nvSpPr>
          <p:cNvPr id="30" name="TextBox 29"/>
          <p:cNvSpPr txBox="1"/>
          <p:nvPr/>
        </p:nvSpPr>
        <p:spPr>
          <a:xfrm>
            <a:off x="7479851" y="4647556"/>
            <a:ext cx="1229824" cy="584775"/>
          </a:xfrm>
          <a:prstGeom prst="rect">
            <a:avLst/>
          </a:prstGeom>
          <a:noFill/>
        </p:spPr>
        <p:txBody>
          <a:bodyPr wrap="none" rtlCol="0">
            <a:spAutoFit/>
          </a:bodyPr>
          <a:lstStyle/>
          <a:p>
            <a:r>
              <a:rPr lang="en-US" sz="3200" dirty="0" smtClean="0"/>
              <a:t>5 min.</a:t>
            </a:r>
            <a:endParaRPr lang="en-US" sz="3200" dirty="0"/>
          </a:p>
        </p:txBody>
      </p:sp>
      <p:grpSp>
        <p:nvGrpSpPr>
          <p:cNvPr id="29" name="Group 28"/>
          <p:cNvGrpSpPr/>
          <p:nvPr/>
        </p:nvGrpSpPr>
        <p:grpSpPr>
          <a:xfrm>
            <a:off x="1944644" y="3472630"/>
            <a:ext cx="1839386" cy="1934367"/>
            <a:chOff x="1509870" y="4602459"/>
            <a:chExt cx="1839386" cy="1934367"/>
          </a:xfrm>
        </p:grpSpPr>
        <p:pic>
          <p:nvPicPr>
            <p:cNvPr id="26" name="Picture 25"/>
            <p:cNvPicPr>
              <a:picLocks noChangeAspect="1"/>
            </p:cNvPicPr>
            <p:nvPr/>
          </p:nvPicPr>
          <p:blipFill>
            <a:blip r:embed="rId5"/>
            <a:stretch>
              <a:fillRect/>
            </a:stretch>
          </p:blipFill>
          <p:spPr>
            <a:xfrm rot="5400000">
              <a:off x="1341535" y="4770794"/>
              <a:ext cx="1288631" cy="951962"/>
            </a:xfrm>
            <a:prstGeom prst="rect">
              <a:avLst/>
            </a:prstGeom>
          </p:spPr>
        </p:pic>
        <p:sp>
          <p:nvSpPr>
            <p:cNvPr id="28" name="Rectangle 27"/>
            <p:cNvSpPr/>
            <p:nvPr/>
          </p:nvSpPr>
          <p:spPr>
            <a:xfrm>
              <a:off x="3147237" y="6100253"/>
              <a:ext cx="202019" cy="436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Bent Arrow 31"/>
          <p:cNvSpPr/>
          <p:nvPr/>
        </p:nvSpPr>
        <p:spPr>
          <a:xfrm>
            <a:off x="6681522" y="372848"/>
            <a:ext cx="2526272" cy="1074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33"/>
          <p:cNvPicPr>
            <a:picLocks noChangeAspect="1"/>
          </p:cNvPicPr>
          <p:nvPr/>
        </p:nvPicPr>
        <p:blipFill>
          <a:blip r:embed="rId6"/>
          <a:stretch>
            <a:fillRect/>
          </a:stretch>
        </p:blipFill>
        <p:spPr>
          <a:xfrm>
            <a:off x="9362299" y="365125"/>
            <a:ext cx="2505075" cy="923925"/>
          </a:xfrm>
          <a:prstGeom prst="rect">
            <a:avLst/>
          </a:prstGeom>
        </p:spPr>
      </p:pic>
      <p:sp>
        <p:nvSpPr>
          <p:cNvPr id="37" name="Bent Arrow 36"/>
          <p:cNvSpPr/>
          <p:nvPr/>
        </p:nvSpPr>
        <p:spPr>
          <a:xfrm>
            <a:off x="3687418" y="372848"/>
            <a:ext cx="2526272" cy="1074000"/>
          </a:xfrm>
          <a:prstGeom prst="bentArrow">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p:cNvGrpSpPr/>
          <p:nvPr/>
        </p:nvGrpSpPr>
        <p:grpSpPr>
          <a:xfrm>
            <a:off x="1153221" y="1339417"/>
            <a:ext cx="2138791" cy="2156889"/>
            <a:chOff x="532836" y="1690688"/>
            <a:chExt cx="2138791" cy="2156889"/>
          </a:xfrm>
        </p:grpSpPr>
        <p:sp>
          <p:nvSpPr>
            <p:cNvPr id="36" name="TextBox 35"/>
            <p:cNvSpPr txBox="1"/>
            <p:nvPr/>
          </p:nvSpPr>
          <p:spPr>
            <a:xfrm>
              <a:off x="532836" y="1690688"/>
              <a:ext cx="2138791" cy="461665"/>
            </a:xfrm>
            <a:prstGeom prst="rect">
              <a:avLst/>
            </a:prstGeom>
            <a:noFill/>
          </p:spPr>
          <p:txBody>
            <a:bodyPr wrap="none" rtlCol="0">
              <a:spAutoFit/>
            </a:bodyPr>
            <a:lstStyle/>
            <a:p>
              <a:r>
                <a:rPr lang="en-US" sz="2400" dirty="0" smtClean="0">
                  <a:solidFill>
                    <a:schemeClr val="accent1">
                      <a:lumMod val="50000"/>
                    </a:schemeClr>
                  </a:solidFill>
                </a:rPr>
                <a:t>DER Aggregator</a:t>
              </a:r>
              <a:endParaRPr lang="en-US" sz="2400" dirty="0">
                <a:solidFill>
                  <a:schemeClr val="accent1">
                    <a:lumMod val="50000"/>
                  </a:schemeClr>
                </a:solidFill>
              </a:endParaRPr>
            </a:p>
          </p:txBody>
        </p:sp>
        <p:pic>
          <p:nvPicPr>
            <p:cNvPr id="39" name="Picture 38"/>
            <p:cNvPicPr>
              <a:picLocks noChangeAspect="1"/>
            </p:cNvPicPr>
            <p:nvPr/>
          </p:nvPicPr>
          <p:blipFill rotWithShape="1">
            <a:blip r:embed="rId7"/>
            <a:srcRect b="18401"/>
            <a:stretch/>
          </p:blipFill>
          <p:spPr>
            <a:xfrm>
              <a:off x="1045417" y="2445568"/>
              <a:ext cx="1113627" cy="1402009"/>
            </a:xfrm>
            <a:prstGeom prst="rect">
              <a:avLst/>
            </a:prstGeom>
          </p:spPr>
        </p:pic>
      </p:grpSp>
      <p:sp>
        <p:nvSpPr>
          <p:cNvPr id="3" name="Slide Number Placeholder 2"/>
          <p:cNvSpPr>
            <a:spLocks noGrp="1"/>
          </p:cNvSpPr>
          <p:nvPr>
            <p:ph type="sldNum" sz="quarter" idx="12"/>
          </p:nvPr>
        </p:nvSpPr>
        <p:spPr/>
        <p:txBody>
          <a:bodyPr/>
          <a:lstStyle/>
          <a:p>
            <a:fld id="{FF503528-208B-4682-8947-E9A815BFE1E8}" type="slidenum">
              <a:rPr lang="en-US" smtClean="0"/>
              <a:t>18</a:t>
            </a:fld>
            <a:endParaRPr lang="en-US"/>
          </a:p>
        </p:txBody>
      </p:sp>
    </p:spTree>
    <p:extLst>
      <p:ext uri="{BB962C8B-B14F-4D97-AF65-F5344CB8AC3E}">
        <p14:creationId xmlns:p14="http://schemas.microsoft.com/office/powerpoint/2010/main" val="65245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51" y="141605"/>
            <a:ext cx="10515600" cy="1325563"/>
          </a:xfrm>
        </p:spPr>
        <p:txBody>
          <a:bodyPr/>
          <a:lstStyle/>
          <a:p>
            <a:r>
              <a:rPr lang="en-US" dirty="0" smtClean="0"/>
              <a:t>5. Data Granularity	</a:t>
            </a:r>
            <a:endParaRPr lang="en-US" dirty="0"/>
          </a:p>
        </p:txBody>
      </p:sp>
      <p:sp>
        <p:nvSpPr>
          <p:cNvPr id="4" name="TextBox 3"/>
          <p:cNvSpPr txBox="1"/>
          <p:nvPr/>
        </p:nvSpPr>
        <p:spPr>
          <a:xfrm>
            <a:off x="3706153" y="1575220"/>
            <a:ext cx="3530197" cy="461665"/>
          </a:xfrm>
          <a:prstGeom prst="rect">
            <a:avLst/>
          </a:prstGeom>
          <a:noFill/>
        </p:spPr>
        <p:txBody>
          <a:bodyPr wrap="none" rtlCol="0">
            <a:spAutoFit/>
          </a:bodyPr>
          <a:lstStyle/>
          <a:p>
            <a:r>
              <a:rPr lang="en-US" sz="2400" b="1" u="sng" dirty="0" smtClean="0"/>
              <a:t>WHY IS THIS IMPORTANT?</a:t>
            </a:r>
            <a:endParaRPr lang="en-US" sz="2400" b="1" u="sng" dirty="0"/>
          </a:p>
        </p:txBody>
      </p:sp>
      <p:sp>
        <p:nvSpPr>
          <p:cNvPr id="5" name="TextBox 4"/>
          <p:cNvSpPr txBox="1"/>
          <p:nvPr/>
        </p:nvSpPr>
        <p:spPr>
          <a:xfrm>
            <a:off x="2143760" y="2036885"/>
            <a:ext cx="7345680" cy="2585323"/>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buFont typeface="Arial" panose="020B0604020202020204" pitchFamily="34" charset="0"/>
              <a:buChar char="•"/>
            </a:pPr>
            <a:r>
              <a:rPr lang="en-US" dirty="0" smtClean="0"/>
              <a:t>The frequency of interval data collection determines which markets may be accessible to these connected energy consumers for a variety of “grid flexibility services”.</a:t>
            </a:r>
          </a:p>
          <a:p>
            <a:pPr marL="285750" indent="-285750">
              <a:buFont typeface="Arial" panose="020B0604020202020204" pitchFamily="34" charset="0"/>
              <a:buChar char="•"/>
            </a:pPr>
            <a:r>
              <a:rPr lang="en-US" dirty="0" smtClean="0"/>
              <a:t>Commercial buildings frequently have more sophisticated energy management systems in their HVAC and other process control systems, and can use the more refined data effectively.</a:t>
            </a:r>
          </a:p>
          <a:p>
            <a:pPr marL="285750" indent="-285750">
              <a:buFont typeface="Arial" panose="020B0604020202020204" pitchFamily="34" charset="0"/>
              <a:buChar char="•"/>
            </a:pPr>
            <a:r>
              <a:rPr lang="en-US" dirty="0" smtClean="0"/>
              <a:t>The coming rise of DER Aggregators that are enabled under the FERC Order 2222 will require more granular interval data. </a:t>
            </a:r>
          </a:p>
          <a:p>
            <a:endParaRPr lang="en-US" dirty="0" smtClean="0"/>
          </a:p>
        </p:txBody>
      </p:sp>
      <p:sp>
        <p:nvSpPr>
          <p:cNvPr id="3" name="Slide Number Placeholder 2"/>
          <p:cNvSpPr>
            <a:spLocks noGrp="1"/>
          </p:cNvSpPr>
          <p:nvPr>
            <p:ph type="sldNum" sz="quarter" idx="12"/>
          </p:nvPr>
        </p:nvSpPr>
        <p:spPr/>
        <p:txBody>
          <a:bodyPr/>
          <a:lstStyle/>
          <a:p>
            <a:fld id="{FF503528-208B-4682-8947-E9A815BFE1E8}" type="slidenum">
              <a:rPr lang="en-US" smtClean="0"/>
              <a:t>19</a:t>
            </a:fld>
            <a:endParaRPr lang="en-US"/>
          </a:p>
        </p:txBody>
      </p:sp>
    </p:spTree>
    <p:extLst>
      <p:ext uri="{BB962C8B-B14F-4D97-AF65-F5344CB8AC3E}">
        <p14:creationId xmlns:p14="http://schemas.microsoft.com/office/powerpoint/2010/main" val="172478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91440" tIns="45720" rIns="91440" bIns="45720" anchor="t">
            <a:normAutofit fontScale="92500" lnSpcReduction="10000"/>
          </a:bodyPr>
          <a:lstStyle/>
          <a:p>
            <a:r>
              <a:rPr lang="en-US" dirty="0">
                <a:latin typeface="Helvetica" pitchFamily="34" charset="0"/>
              </a:rPr>
              <a:t>All attendees will be automatically muted</a:t>
            </a:r>
          </a:p>
          <a:p>
            <a:r>
              <a:rPr lang="en-US" dirty="0">
                <a:latin typeface="Helvetica" pitchFamily="34" charset="0"/>
              </a:rPr>
              <a:t>Questions? </a:t>
            </a:r>
            <a:r>
              <a:rPr lang="en-US" dirty="0" smtClean="0">
                <a:latin typeface="Helvetica" pitchFamily="34" charset="0"/>
              </a:rPr>
              <a:t>Please </a:t>
            </a:r>
            <a:r>
              <a:rPr lang="en-US" dirty="0">
                <a:latin typeface="Helvetica" pitchFamily="34" charset="0"/>
              </a:rPr>
              <a:t>use the </a:t>
            </a:r>
            <a:r>
              <a:rPr lang="en-US" dirty="0" smtClean="0">
                <a:latin typeface="Helvetica" pitchFamily="34" charset="0"/>
              </a:rPr>
              <a:t>“Q &amp;A” function </a:t>
            </a:r>
            <a:r>
              <a:rPr lang="en-US" dirty="0">
                <a:latin typeface="Helvetica" pitchFamily="34" charset="0"/>
              </a:rPr>
              <a:t>in </a:t>
            </a:r>
            <a:r>
              <a:rPr lang="en-US" dirty="0" smtClean="0">
                <a:latin typeface="Helvetica" pitchFamily="34" charset="0"/>
              </a:rPr>
              <a:t>Zoom</a:t>
            </a:r>
          </a:p>
          <a:p>
            <a:r>
              <a:rPr lang="en-US" dirty="0" smtClean="0">
                <a:latin typeface="Helvetica" pitchFamily="34" charset="0"/>
              </a:rPr>
              <a:t>We will address clarifying questions at the end of each section</a:t>
            </a:r>
          </a:p>
          <a:p>
            <a:r>
              <a:rPr lang="en-US" dirty="0" smtClean="0">
                <a:latin typeface="Helvetica" pitchFamily="34" charset="0"/>
              </a:rPr>
              <a:t>Please note that the “Chat” function in Zoom is not available for this meeting, other than to broadcast the registered speakers “on deck”</a:t>
            </a:r>
            <a:endParaRPr lang="en-US" dirty="0">
              <a:latin typeface="Helvetica" pitchFamily="34" charset="0"/>
            </a:endParaRPr>
          </a:p>
          <a:p>
            <a:r>
              <a:rPr lang="en-US" dirty="0">
                <a:latin typeface="Helvetica" pitchFamily="34" charset="0"/>
              </a:rPr>
              <a:t>This meeting is being recorded. A copy of the recording and slides will be made available on the </a:t>
            </a:r>
            <a:r>
              <a:rPr lang="en-US" dirty="0" smtClean="0">
                <a:latin typeface="Helvetica" pitchFamily="34" charset="0"/>
              </a:rPr>
              <a:t>BPU website:</a:t>
            </a:r>
            <a:r>
              <a:rPr lang="en-US" dirty="0">
                <a:latin typeface="Helvetica" pitchFamily="34" charset="0"/>
              </a:rPr>
              <a:t/>
            </a:r>
            <a:br>
              <a:rPr lang="en-US" dirty="0">
                <a:latin typeface="Helvetica" pitchFamily="34" charset="0"/>
              </a:rPr>
            </a:br>
            <a:r>
              <a:rPr lang="en-US" dirty="0">
                <a:latin typeface="Helvetica" pitchFamily="34" charset="0"/>
                <a:hlinkClick r:id="rId2"/>
              </a:rPr>
              <a:t>https://www.nj.gov/bpu/newsroom/public</a:t>
            </a:r>
            <a:r>
              <a:rPr lang="en-US" dirty="0" smtClean="0">
                <a:latin typeface="Helvetica" pitchFamily="34" charset="0"/>
                <a:hlinkClick r:id="rId2"/>
              </a:rPr>
              <a:t>/</a:t>
            </a:r>
            <a:r>
              <a:rPr lang="en-US" dirty="0" smtClean="0">
                <a:latin typeface="Helvetica" pitchFamily="34" charset="0"/>
              </a:rPr>
              <a:t> </a:t>
            </a:r>
            <a:endParaRPr lang="en-US" dirty="0">
              <a:latin typeface="Helvetica" pitchFamily="34" charset="0"/>
            </a:endParaRPr>
          </a:p>
        </p:txBody>
      </p:sp>
      <p:sp>
        <p:nvSpPr>
          <p:cNvPr id="3" name="Title 2"/>
          <p:cNvSpPr>
            <a:spLocks noGrp="1"/>
          </p:cNvSpPr>
          <p:nvPr>
            <p:ph type="title"/>
          </p:nvPr>
        </p:nvSpPr>
        <p:spPr/>
        <p:txBody>
          <a:bodyPr/>
          <a:lstStyle/>
          <a:p>
            <a:r>
              <a:rPr lang="en-US" dirty="0"/>
              <a:t>Webinar Instruction Page</a:t>
            </a:r>
          </a:p>
        </p:txBody>
      </p:sp>
      <p:sp>
        <p:nvSpPr>
          <p:cNvPr id="4" name="Slide Number Placeholder 3"/>
          <p:cNvSpPr>
            <a:spLocks noGrp="1"/>
          </p:cNvSpPr>
          <p:nvPr>
            <p:ph type="sldNum" sz="quarter" idx="12"/>
          </p:nvPr>
        </p:nvSpPr>
        <p:spPr/>
        <p:txBody>
          <a:bodyPr/>
          <a:lstStyle/>
          <a:p>
            <a:fld id="{FF503528-208B-4682-8947-E9A815BFE1E8}" type="slidenum">
              <a:rPr lang="en-US" smtClean="0"/>
              <a:t>2</a:t>
            </a:fld>
            <a:endParaRPr lang="en-US"/>
          </a:p>
        </p:txBody>
      </p:sp>
    </p:spTree>
    <p:extLst>
      <p:ext uri="{BB962C8B-B14F-4D97-AF65-F5344CB8AC3E}">
        <p14:creationId xmlns:p14="http://schemas.microsoft.com/office/powerpoint/2010/main" val="2317819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182245"/>
            <a:ext cx="10515600" cy="1325563"/>
          </a:xfrm>
        </p:spPr>
        <p:txBody>
          <a:bodyPr/>
          <a:lstStyle/>
          <a:p>
            <a:r>
              <a:rPr lang="en-US" dirty="0" smtClean="0"/>
              <a:t>6. Additional Data Fields</a:t>
            </a:r>
            <a:endParaRPr lang="en-US" dirty="0"/>
          </a:p>
        </p:txBody>
      </p:sp>
      <p:sp>
        <p:nvSpPr>
          <p:cNvPr id="3" name="Content Placeholder 2"/>
          <p:cNvSpPr>
            <a:spLocks noGrp="1"/>
          </p:cNvSpPr>
          <p:nvPr>
            <p:ph idx="1"/>
          </p:nvPr>
        </p:nvSpPr>
        <p:spPr>
          <a:xfrm>
            <a:off x="838200" y="1690688"/>
            <a:ext cx="9730740" cy="2860675"/>
          </a:xfrm>
        </p:spPr>
        <p:txBody>
          <a:bodyPr>
            <a:normAutofit/>
          </a:bodyPr>
          <a:lstStyle/>
          <a:p>
            <a:r>
              <a:rPr lang="en-US" sz="2400" dirty="0" smtClean="0"/>
              <a:t>EV Charging Service Providers.</a:t>
            </a:r>
          </a:p>
          <a:p>
            <a:r>
              <a:rPr lang="en-US" sz="2400" dirty="0" smtClean="0"/>
              <a:t>Status flag of the metered premises </a:t>
            </a:r>
            <a:r>
              <a:rPr lang="en-US" sz="2400" dirty="0" smtClean="0"/>
              <a:t>as </a:t>
            </a:r>
            <a:r>
              <a:rPr lang="en-US" sz="2400" dirty="0" smtClean="0"/>
              <a:t>operating within a predefined community.</a:t>
            </a:r>
          </a:p>
          <a:p>
            <a:r>
              <a:rPr lang="en-US" sz="2400" dirty="0" smtClean="0"/>
              <a:t>Volt/</a:t>
            </a:r>
            <a:r>
              <a:rPr lang="en-US" sz="2400" dirty="0" err="1" smtClean="0"/>
              <a:t>Var</a:t>
            </a:r>
            <a:r>
              <a:rPr lang="en-US" sz="2400" dirty="0" smtClean="0"/>
              <a:t> services.</a:t>
            </a:r>
          </a:p>
          <a:p>
            <a:r>
              <a:rPr lang="en-US" sz="2400" dirty="0" smtClean="0"/>
              <a:t>Additional Data fields relevant for third parties, customers, future development of the industry.</a:t>
            </a:r>
            <a:endParaRPr lang="en-US" sz="2400" dirty="0"/>
          </a:p>
        </p:txBody>
      </p:sp>
      <p:sp>
        <p:nvSpPr>
          <p:cNvPr id="4" name="Slide Number Placeholder 3"/>
          <p:cNvSpPr>
            <a:spLocks noGrp="1"/>
          </p:cNvSpPr>
          <p:nvPr>
            <p:ph type="sldNum" sz="quarter" idx="12"/>
          </p:nvPr>
        </p:nvSpPr>
        <p:spPr/>
        <p:txBody>
          <a:bodyPr/>
          <a:lstStyle/>
          <a:p>
            <a:fld id="{FF503528-208B-4682-8947-E9A815BFE1E8}" type="slidenum">
              <a:rPr lang="en-US" smtClean="0"/>
              <a:t>20</a:t>
            </a:fld>
            <a:endParaRPr lang="en-US"/>
          </a:p>
        </p:txBody>
      </p:sp>
    </p:spTree>
    <p:extLst>
      <p:ext uri="{BB962C8B-B14F-4D97-AF65-F5344CB8AC3E}">
        <p14:creationId xmlns:p14="http://schemas.microsoft.com/office/powerpoint/2010/main" val="371288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2963404" y="2648515"/>
            <a:ext cx="6028719" cy="66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gnetic Disk 6"/>
          <p:cNvSpPr/>
          <p:nvPr/>
        </p:nvSpPr>
        <p:spPr>
          <a:xfrm>
            <a:off x="7675672" y="3484054"/>
            <a:ext cx="1174750" cy="1071563"/>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080" y="31223"/>
            <a:ext cx="10515600" cy="1325563"/>
          </a:xfrm>
        </p:spPr>
        <p:txBody>
          <a:bodyPr/>
          <a:lstStyle/>
          <a:p>
            <a:r>
              <a:rPr lang="en-US" dirty="0" smtClean="0"/>
              <a:t>6. Additional </a:t>
            </a:r>
            <a:r>
              <a:rPr lang="en-US" dirty="0"/>
              <a:t>Data </a:t>
            </a:r>
            <a:r>
              <a:rPr lang="en-US" dirty="0" smtClean="0"/>
              <a:t>Fields: Example</a:t>
            </a:r>
            <a:endParaRPr lang="en-US" dirty="0"/>
          </a:p>
        </p:txBody>
      </p:sp>
      <p:sp>
        <p:nvSpPr>
          <p:cNvPr id="4" name="Rectangle 3"/>
          <p:cNvSpPr/>
          <p:nvPr/>
        </p:nvSpPr>
        <p:spPr>
          <a:xfrm>
            <a:off x="3375134" y="1764792"/>
            <a:ext cx="958850" cy="4635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Local Energy </a:t>
            </a:r>
            <a:r>
              <a:rPr lang="en-US" sz="1000" dirty="0" err="1" smtClean="0">
                <a:solidFill>
                  <a:schemeClr val="tx1"/>
                </a:solidFill>
              </a:rPr>
              <a:t>realtime</a:t>
            </a:r>
            <a:r>
              <a:rPr lang="en-US" sz="1000" dirty="0" smtClean="0">
                <a:solidFill>
                  <a:schemeClr val="tx1"/>
                </a:solidFill>
              </a:rPr>
              <a:t> data feed (</a:t>
            </a:r>
            <a:r>
              <a:rPr lang="en-US" sz="1000" b="1" dirty="0" smtClean="0">
                <a:solidFill>
                  <a:schemeClr val="accent1">
                    <a:lumMod val="60000"/>
                    <a:lumOff val="40000"/>
                  </a:schemeClr>
                </a:solidFill>
                <a:effectLst>
                  <a:outerShdw blurRad="38100" dist="38100" dir="2700000" algn="tl">
                    <a:srgbClr val="000000">
                      <a:alpha val="43137"/>
                    </a:srgbClr>
                  </a:outerShdw>
                </a:effectLst>
              </a:rPr>
              <a:t>HAN</a:t>
            </a:r>
            <a:r>
              <a:rPr lang="en-US" sz="1000" dirty="0" smtClean="0">
                <a:solidFill>
                  <a:schemeClr val="tx1"/>
                </a:solidFill>
              </a:rPr>
              <a:t>)</a:t>
            </a:r>
            <a:endParaRPr lang="en-US" sz="1000" dirty="0">
              <a:solidFill>
                <a:schemeClr val="tx1"/>
              </a:solidFill>
            </a:endParaRPr>
          </a:p>
        </p:txBody>
      </p:sp>
      <p:sp>
        <p:nvSpPr>
          <p:cNvPr id="5" name="Rectangle 4"/>
          <p:cNvSpPr/>
          <p:nvPr/>
        </p:nvSpPr>
        <p:spPr>
          <a:xfrm>
            <a:off x="7777272" y="3727737"/>
            <a:ext cx="958850" cy="821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Data Feed and Hosting for export to </a:t>
            </a:r>
            <a:r>
              <a:rPr lang="en-US" sz="1000" b="1" dirty="0" smtClean="0">
                <a:solidFill>
                  <a:schemeClr val="tx1"/>
                </a:solidFill>
                <a:effectLst>
                  <a:outerShdw blurRad="38100" dist="38100" dir="2700000" algn="tl">
                    <a:srgbClr val="000000">
                      <a:alpha val="43137"/>
                    </a:srgbClr>
                  </a:outerShdw>
                </a:effectLst>
              </a:rPr>
              <a:t>App</a:t>
            </a:r>
            <a:endParaRPr lang="en-US" sz="1000" b="1" dirty="0">
              <a:solidFill>
                <a:schemeClr val="tx1"/>
              </a:solidFill>
              <a:effectLst>
                <a:outerShdw blurRad="38100" dist="38100" dir="2700000" algn="tl">
                  <a:srgbClr val="000000">
                    <a:alpha val="43137"/>
                  </a:srgbClr>
                </a:outerShdw>
              </a:effectLst>
            </a:endParaRPr>
          </a:p>
        </p:txBody>
      </p:sp>
      <p:sp>
        <p:nvSpPr>
          <p:cNvPr id="6" name="Down Arrow 5"/>
          <p:cNvSpPr/>
          <p:nvPr/>
        </p:nvSpPr>
        <p:spPr>
          <a:xfrm>
            <a:off x="8106837" y="3245155"/>
            <a:ext cx="317500" cy="487021"/>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60697" y="3367380"/>
            <a:ext cx="958850" cy="4635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3</a:t>
            </a:r>
            <a:r>
              <a:rPr lang="en-US" sz="1000" baseline="30000" dirty="0" smtClean="0">
                <a:solidFill>
                  <a:schemeClr val="tx1"/>
                </a:solidFill>
              </a:rPr>
              <a:t>rd</a:t>
            </a:r>
            <a:r>
              <a:rPr lang="en-US" sz="1000" dirty="0" smtClean="0">
                <a:solidFill>
                  <a:schemeClr val="tx1"/>
                </a:solidFill>
              </a:rPr>
              <a:t> Party </a:t>
            </a:r>
            <a:r>
              <a:rPr lang="en-US" sz="1000" b="1" dirty="0" smtClean="0">
                <a:solidFill>
                  <a:schemeClr val="tx1"/>
                </a:solidFill>
                <a:effectLst>
                  <a:outerShdw blurRad="38100" dist="38100" dir="2700000" algn="tl">
                    <a:srgbClr val="000000">
                      <a:alpha val="43137"/>
                    </a:srgbClr>
                  </a:outerShdw>
                </a:effectLst>
              </a:rPr>
              <a:t>Apps</a:t>
            </a:r>
            <a:endParaRPr lang="en-US" sz="1000" b="1" dirty="0">
              <a:solidFill>
                <a:schemeClr val="tx1"/>
              </a:solidFill>
              <a:effectLst>
                <a:outerShdw blurRad="38100" dist="38100" dir="2700000" algn="tl">
                  <a:srgbClr val="000000">
                    <a:alpha val="43137"/>
                  </a:srgbClr>
                </a:outerShdw>
              </a:effectLst>
            </a:endParaRPr>
          </a:p>
        </p:txBody>
      </p:sp>
      <p:sp>
        <p:nvSpPr>
          <p:cNvPr id="9" name="Left-Right Arrow 8"/>
          <p:cNvSpPr/>
          <p:nvPr/>
        </p:nvSpPr>
        <p:spPr>
          <a:xfrm>
            <a:off x="3137327" y="3570591"/>
            <a:ext cx="4575175" cy="222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Down Arrow 13"/>
          <p:cNvSpPr/>
          <p:nvPr/>
        </p:nvSpPr>
        <p:spPr>
          <a:xfrm>
            <a:off x="3698192" y="2236280"/>
            <a:ext cx="249237" cy="454024"/>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13355" y="3399160"/>
            <a:ext cx="1035092" cy="276999"/>
          </a:xfrm>
          <a:prstGeom prst="rect">
            <a:avLst/>
          </a:prstGeom>
          <a:noFill/>
        </p:spPr>
        <p:txBody>
          <a:bodyPr wrap="none" rtlCol="0">
            <a:spAutoFit/>
          </a:bodyPr>
          <a:lstStyle/>
          <a:p>
            <a:r>
              <a:rPr lang="en-US" sz="1200" i="1" dirty="0" smtClean="0"/>
              <a:t>Authorization</a:t>
            </a:r>
            <a:endParaRPr lang="en-US" sz="1200" i="1" dirty="0"/>
          </a:p>
        </p:txBody>
      </p:sp>
      <p:sp>
        <p:nvSpPr>
          <p:cNvPr id="16" name="TextBox 15"/>
          <p:cNvSpPr txBox="1"/>
          <p:nvPr/>
        </p:nvSpPr>
        <p:spPr>
          <a:xfrm>
            <a:off x="4713355" y="3736503"/>
            <a:ext cx="943015" cy="276999"/>
          </a:xfrm>
          <a:prstGeom prst="rect">
            <a:avLst/>
          </a:prstGeom>
          <a:noFill/>
        </p:spPr>
        <p:txBody>
          <a:bodyPr wrap="none" rtlCol="0">
            <a:spAutoFit/>
          </a:bodyPr>
          <a:lstStyle/>
          <a:p>
            <a:r>
              <a:rPr lang="en-US" sz="1200" i="1" dirty="0" smtClean="0"/>
              <a:t>Subscription</a:t>
            </a:r>
            <a:endParaRPr lang="en-US" sz="1200" i="1" dirty="0"/>
          </a:p>
        </p:txBody>
      </p:sp>
      <p:grpSp>
        <p:nvGrpSpPr>
          <p:cNvPr id="32" name="Group 31"/>
          <p:cNvGrpSpPr/>
          <p:nvPr/>
        </p:nvGrpSpPr>
        <p:grpSpPr>
          <a:xfrm>
            <a:off x="8756759" y="1724628"/>
            <a:ext cx="2597041" cy="1584287"/>
            <a:chOff x="8786812" y="2333942"/>
            <a:chExt cx="2597041" cy="1584287"/>
          </a:xfrm>
        </p:grpSpPr>
        <p:sp>
          <p:nvSpPr>
            <p:cNvPr id="10" name="Down Arrow 9"/>
            <p:cNvSpPr/>
            <p:nvPr/>
          </p:nvSpPr>
          <p:spPr>
            <a:xfrm rot="5400000">
              <a:off x="8972646" y="3391487"/>
              <a:ext cx="485140" cy="386080"/>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9494520" y="3257829"/>
              <a:ext cx="1087120" cy="6604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Community Designation</a:t>
              </a:r>
              <a:endParaRPr lang="en-US" sz="1200" dirty="0">
                <a:solidFill>
                  <a:schemeClr val="tx1"/>
                </a:solidFill>
              </a:endParaRPr>
            </a:p>
          </p:txBody>
        </p:sp>
        <p:sp>
          <p:nvSpPr>
            <p:cNvPr id="18" name="TextBox 17"/>
            <p:cNvSpPr txBox="1"/>
            <p:nvPr/>
          </p:nvSpPr>
          <p:spPr>
            <a:xfrm>
              <a:off x="8786812" y="2333942"/>
              <a:ext cx="2597041" cy="738664"/>
            </a:xfrm>
            <a:prstGeom prst="rect">
              <a:avLst/>
            </a:prstGeom>
            <a:noFill/>
          </p:spPr>
          <p:txBody>
            <a:bodyPr wrap="square" rtlCol="0">
              <a:spAutoFit/>
            </a:bodyPr>
            <a:lstStyle/>
            <a:p>
              <a:r>
                <a:rPr lang="en-US" sz="1400" dirty="0" smtClean="0">
                  <a:solidFill>
                    <a:srgbClr val="FF0000"/>
                  </a:solidFill>
                </a:rPr>
                <a:t>NOTE: This would embed the </a:t>
              </a:r>
            </a:p>
            <a:p>
              <a:r>
                <a:rPr lang="en-US" sz="1400" dirty="0" smtClean="0">
                  <a:solidFill>
                    <a:srgbClr val="FF0000"/>
                  </a:solidFill>
                </a:rPr>
                <a:t>Designation “tag” for the 3</a:t>
              </a:r>
              <a:r>
                <a:rPr lang="en-US" sz="1400" baseline="30000" dirty="0" smtClean="0">
                  <a:solidFill>
                    <a:srgbClr val="FF0000"/>
                  </a:solidFill>
                </a:rPr>
                <a:t>rd</a:t>
              </a:r>
              <a:r>
                <a:rPr lang="en-US" sz="1400" dirty="0" smtClean="0">
                  <a:solidFill>
                    <a:srgbClr val="FF0000"/>
                  </a:solidFill>
                </a:rPr>
                <a:t> party accessed energy data.</a:t>
              </a:r>
              <a:endParaRPr lang="en-US" sz="1400" dirty="0">
                <a:solidFill>
                  <a:srgbClr val="FF0000"/>
                </a:solidFill>
              </a:endParaRPr>
            </a:p>
          </p:txBody>
        </p:sp>
      </p:grpSp>
      <p:grpSp>
        <p:nvGrpSpPr>
          <p:cNvPr id="33" name="Group 32"/>
          <p:cNvGrpSpPr/>
          <p:nvPr/>
        </p:nvGrpSpPr>
        <p:grpSpPr>
          <a:xfrm>
            <a:off x="2032427" y="3852821"/>
            <a:ext cx="4183741" cy="1325671"/>
            <a:chOff x="2062480" y="4462135"/>
            <a:chExt cx="4183741" cy="1325671"/>
          </a:xfrm>
        </p:grpSpPr>
        <p:sp>
          <p:nvSpPr>
            <p:cNvPr id="19" name="TextBox 18"/>
            <p:cNvSpPr txBox="1"/>
            <p:nvPr/>
          </p:nvSpPr>
          <p:spPr>
            <a:xfrm>
              <a:off x="3295016" y="4618255"/>
              <a:ext cx="2951205" cy="1169551"/>
            </a:xfrm>
            <a:prstGeom prst="rect">
              <a:avLst/>
            </a:prstGeom>
            <a:noFill/>
          </p:spPr>
          <p:txBody>
            <a:bodyPr wrap="square" rtlCol="0">
              <a:spAutoFit/>
            </a:bodyPr>
            <a:lstStyle/>
            <a:p>
              <a:r>
                <a:rPr lang="en-US" sz="1400" dirty="0" smtClean="0">
                  <a:solidFill>
                    <a:srgbClr val="FF0000"/>
                  </a:solidFill>
                </a:rPr>
                <a:t>NOTE: The “tag” could be used to flow in directed incentives as part of 3</a:t>
              </a:r>
              <a:r>
                <a:rPr lang="en-US" sz="1400" baseline="30000" dirty="0" smtClean="0">
                  <a:solidFill>
                    <a:srgbClr val="FF0000"/>
                  </a:solidFill>
                </a:rPr>
                <a:t>rd</a:t>
              </a:r>
              <a:r>
                <a:rPr lang="en-US" sz="1400" dirty="0" smtClean="0">
                  <a:solidFill>
                    <a:srgbClr val="FF0000"/>
                  </a:solidFill>
                </a:rPr>
                <a:t> party solutions  targeted for these disadvantaged communities. Low overhead and friction</a:t>
              </a:r>
              <a:endParaRPr lang="en-US" sz="1400" dirty="0">
                <a:solidFill>
                  <a:srgbClr val="FF0000"/>
                </a:solidFill>
              </a:endParaRPr>
            </a:p>
          </p:txBody>
        </p:sp>
        <p:sp>
          <p:nvSpPr>
            <p:cNvPr id="20" name="Down Arrow 19"/>
            <p:cNvSpPr/>
            <p:nvPr/>
          </p:nvSpPr>
          <p:spPr>
            <a:xfrm rot="10800000">
              <a:off x="2370330" y="4462135"/>
              <a:ext cx="485140" cy="386080"/>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2062480" y="4965944"/>
              <a:ext cx="1087120" cy="6604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Additional Funding</a:t>
              </a:r>
              <a:endParaRPr lang="en-US" sz="1200" dirty="0">
                <a:solidFill>
                  <a:schemeClr val="tx1"/>
                </a:solidFill>
              </a:endParaRPr>
            </a:p>
          </p:txBody>
        </p:sp>
      </p:grpSp>
      <p:sp>
        <p:nvSpPr>
          <p:cNvPr id="22" name="Rectangle 21"/>
          <p:cNvSpPr/>
          <p:nvPr/>
        </p:nvSpPr>
        <p:spPr>
          <a:xfrm>
            <a:off x="3121134" y="2719002"/>
            <a:ext cx="1103313" cy="51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Smart Meter</a:t>
            </a:r>
            <a:endParaRPr lang="en-US" sz="1200" dirty="0"/>
          </a:p>
        </p:txBody>
      </p:sp>
      <p:sp>
        <p:nvSpPr>
          <p:cNvPr id="23" name="Rectangle 22"/>
          <p:cNvSpPr/>
          <p:nvPr/>
        </p:nvSpPr>
        <p:spPr>
          <a:xfrm>
            <a:off x="4668905" y="2719002"/>
            <a:ext cx="1103313" cy="51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AMI </a:t>
            </a:r>
            <a:r>
              <a:rPr lang="en-US" sz="1200" dirty="0" err="1" smtClean="0"/>
              <a:t>Comms</a:t>
            </a:r>
            <a:endParaRPr lang="en-US" sz="1200" dirty="0"/>
          </a:p>
        </p:txBody>
      </p:sp>
      <p:sp>
        <p:nvSpPr>
          <p:cNvPr id="24" name="Rectangle 23"/>
          <p:cNvSpPr/>
          <p:nvPr/>
        </p:nvSpPr>
        <p:spPr>
          <a:xfrm>
            <a:off x="6242076" y="2719002"/>
            <a:ext cx="1103313" cy="51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Head End</a:t>
            </a:r>
            <a:endParaRPr lang="en-US" sz="1200" dirty="0"/>
          </a:p>
        </p:txBody>
      </p:sp>
      <p:sp>
        <p:nvSpPr>
          <p:cNvPr id="25" name="Rectangle 24"/>
          <p:cNvSpPr/>
          <p:nvPr/>
        </p:nvSpPr>
        <p:spPr>
          <a:xfrm>
            <a:off x="7802547" y="2719002"/>
            <a:ext cx="1103313" cy="51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MDAS</a:t>
            </a:r>
            <a:endParaRPr lang="en-US" sz="1200" dirty="0"/>
          </a:p>
        </p:txBody>
      </p:sp>
      <p:sp>
        <p:nvSpPr>
          <p:cNvPr id="26" name="Left-Right Arrow 25"/>
          <p:cNvSpPr/>
          <p:nvPr/>
        </p:nvSpPr>
        <p:spPr>
          <a:xfrm>
            <a:off x="4233951" y="2797194"/>
            <a:ext cx="415904" cy="309602"/>
          </a:xfrm>
          <a:prstGeom prst="leftRightArrow">
            <a:avLst>
              <a:gd name="adj1" fmla="val 37694"/>
              <a:gd name="adj2" fmla="val 37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p:cNvSpPr/>
          <p:nvPr/>
        </p:nvSpPr>
        <p:spPr>
          <a:xfrm>
            <a:off x="5789701" y="2797194"/>
            <a:ext cx="415904" cy="309602"/>
          </a:xfrm>
          <a:prstGeom prst="leftRightArrow">
            <a:avLst>
              <a:gd name="adj1" fmla="val 37694"/>
              <a:gd name="adj2" fmla="val 37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 Arrow 27"/>
          <p:cNvSpPr/>
          <p:nvPr/>
        </p:nvSpPr>
        <p:spPr>
          <a:xfrm>
            <a:off x="7358151" y="2797194"/>
            <a:ext cx="415904" cy="309602"/>
          </a:xfrm>
          <a:prstGeom prst="leftRightArrow">
            <a:avLst>
              <a:gd name="adj1" fmla="val 37694"/>
              <a:gd name="adj2" fmla="val 37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2"/>
          <a:srcRect l="33067" t="56995" r="64433" b="34353"/>
          <a:stretch/>
        </p:blipFill>
        <p:spPr>
          <a:xfrm>
            <a:off x="1400073" y="1690688"/>
            <a:ext cx="914401" cy="1245141"/>
          </a:xfrm>
          <a:prstGeom prst="rect">
            <a:avLst/>
          </a:prstGeom>
        </p:spPr>
      </p:pic>
      <p:sp>
        <p:nvSpPr>
          <p:cNvPr id="13" name="TextBox 12"/>
          <p:cNvSpPr txBox="1"/>
          <p:nvPr/>
        </p:nvSpPr>
        <p:spPr>
          <a:xfrm>
            <a:off x="1922393" y="2534336"/>
            <a:ext cx="638316" cy="369332"/>
          </a:xfrm>
          <a:prstGeom prst="rect">
            <a:avLst/>
          </a:prstGeom>
          <a:noFill/>
        </p:spPr>
        <p:txBody>
          <a:bodyPr wrap="none" rtlCol="0">
            <a:spAutoFit/>
          </a:bodyPr>
          <a:lstStyle/>
          <a:p>
            <a:r>
              <a:rPr lang="en-US" dirty="0" err="1" smtClean="0"/>
              <a:t>Auth</a:t>
            </a:r>
            <a:endParaRPr lang="en-US" dirty="0"/>
          </a:p>
        </p:txBody>
      </p:sp>
      <p:sp>
        <p:nvSpPr>
          <p:cNvPr id="11" name="Up-Down Arrow 10"/>
          <p:cNvSpPr/>
          <p:nvPr/>
        </p:nvSpPr>
        <p:spPr>
          <a:xfrm>
            <a:off x="2065237" y="2854891"/>
            <a:ext cx="249237" cy="454024"/>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059816" y="2345004"/>
            <a:ext cx="1923668" cy="369332"/>
          </a:xfrm>
          <a:prstGeom prst="rect">
            <a:avLst/>
          </a:prstGeom>
          <a:noFill/>
        </p:spPr>
        <p:txBody>
          <a:bodyPr wrap="none" rtlCol="0">
            <a:spAutoFit/>
          </a:bodyPr>
          <a:lstStyle/>
          <a:p>
            <a:r>
              <a:rPr lang="en-US" dirty="0" smtClean="0"/>
              <a:t>AMI Data Network</a:t>
            </a:r>
            <a:endParaRPr lang="en-US" dirty="0"/>
          </a:p>
        </p:txBody>
      </p:sp>
      <p:sp>
        <p:nvSpPr>
          <p:cNvPr id="34" name="TextBox 33"/>
          <p:cNvSpPr txBox="1"/>
          <p:nvPr/>
        </p:nvSpPr>
        <p:spPr>
          <a:xfrm>
            <a:off x="8992123" y="2797194"/>
            <a:ext cx="417102" cy="369332"/>
          </a:xfrm>
          <a:prstGeom prst="rect">
            <a:avLst/>
          </a:prstGeom>
          <a:noFill/>
        </p:spPr>
        <p:txBody>
          <a:bodyPr wrap="none" rtlCol="0">
            <a:spAutoFit/>
          </a:bodyPr>
          <a:lstStyle/>
          <a:p>
            <a:r>
              <a:rPr lang="en-US" dirty="0" smtClean="0"/>
              <a:t>+1</a:t>
            </a:r>
            <a:endParaRPr lang="en-US" dirty="0"/>
          </a:p>
        </p:txBody>
      </p:sp>
      <p:sp>
        <p:nvSpPr>
          <p:cNvPr id="35" name="TextBox 34"/>
          <p:cNvSpPr txBox="1"/>
          <p:nvPr/>
        </p:nvSpPr>
        <p:spPr>
          <a:xfrm>
            <a:off x="1790620" y="3407668"/>
            <a:ext cx="417102" cy="369332"/>
          </a:xfrm>
          <a:prstGeom prst="rect">
            <a:avLst/>
          </a:prstGeom>
          <a:noFill/>
        </p:spPr>
        <p:txBody>
          <a:bodyPr wrap="none" rtlCol="0">
            <a:spAutoFit/>
          </a:bodyPr>
          <a:lstStyle/>
          <a:p>
            <a:r>
              <a:rPr lang="en-US" dirty="0" smtClean="0"/>
              <a:t>+1</a:t>
            </a:r>
            <a:endParaRPr lang="en-US" dirty="0"/>
          </a:p>
        </p:txBody>
      </p:sp>
      <p:sp>
        <p:nvSpPr>
          <p:cNvPr id="3" name="Slide Number Placeholder 2"/>
          <p:cNvSpPr>
            <a:spLocks noGrp="1"/>
          </p:cNvSpPr>
          <p:nvPr>
            <p:ph type="sldNum" sz="quarter" idx="12"/>
          </p:nvPr>
        </p:nvSpPr>
        <p:spPr/>
        <p:txBody>
          <a:bodyPr/>
          <a:lstStyle/>
          <a:p>
            <a:fld id="{FF503528-208B-4682-8947-E9A815BFE1E8}" type="slidenum">
              <a:rPr lang="en-US" smtClean="0"/>
              <a:t>21</a:t>
            </a:fld>
            <a:endParaRPr lang="en-US"/>
          </a:p>
        </p:txBody>
      </p:sp>
    </p:spTree>
    <p:extLst>
      <p:ext uri="{BB962C8B-B14F-4D97-AF65-F5344CB8AC3E}">
        <p14:creationId xmlns:p14="http://schemas.microsoft.com/office/powerpoint/2010/main" val="37671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6" presetClass="path" presetSubtype="0" accel="50000" decel="50000" fill="hold" grpId="1" nodeType="clickEffect">
                                  <p:stCondLst>
                                    <p:cond delay="0"/>
                                  </p:stCondLst>
                                  <p:childTnLst>
                                    <p:animMotion origin="layout" path="M -1.25E-6 -1.11111E-6 L -1.25E-6 0.0507 C -1.25E-6 0.07338 -0.01328 0.10139 -0.02396 0.10139 L -0.04779 0.10139 " pathEditMode="relative" rAng="0" ptsTypes="AAAA">
                                      <p:cBhvr>
                                        <p:cTn id="15" dur="2000" fill="hold"/>
                                        <p:tgtEl>
                                          <p:spTgt spid="34"/>
                                        </p:tgtEl>
                                        <p:attrNameLst>
                                          <p:attrName>ppt_x</p:attrName>
                                          <p:attrName>ppt_y</p:attrName>
                                        </p:attrNameLst>
                                      </p:cBhvr>
                                      <p:rCtr x="-2396" y="5069"/>
                                    </p:animMotion>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p:tgtEl>
                                          <p:spTgt spid="35"/>
                                        </p:tgtEl>
                                        <p:attrNameLst>
                                          <p:attrName>ppt_x</p:attrName>
                                        </p:attrNameLst>
                                      </p:cBhvr>
                                      <p:tavLst>
                                        <p:tav tm="0">
                                          <p:val>
                                            <p:strVal val="#ppt_x+#ppt_w*1.125000"/>
                                          </p:val>
                                        </p:tav>
                                        <p:tav tm="100000">
                                          <p:val>
                                            <p:strVal val="#ppt_x"/>
                                          </p:val>
                                        </p:tav>
                                      </p:tavLst>
                                    </p:anim>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37" y="127266"/>
            <a:ext cx="10515600" cy="1325563"/>
          </a:xfrm>
        </p:spPr>
        <p:txBody>
          <a:bodyPr/>
          <a:lstStyle/>
          <a:p>
            <a:r>
              <a:rPr lang="en-US" dirty="0" smtClean="0"/>
              <a:t>6. Additional Data Fields</a:t>
            </a:r>
            <a:endParaRPr lang="en-US" dirty="0"/>
          </a:p>
        </p:txBody>
      </p:sp>
      <p:sp>
        <p:nvSpPr>
          <p:cNvPr id="4" name="TextBox 3"/>
          <p:cNvSpPr txBox="1"/>
          <p:nvPr/>
        </p:nvSpPr>
        <p:spPr>
          <a:xfrm>
            <a:off x="3429000" y="1884778"/>
            <a:ext cx="3450175" cy="461665"/>
          </a:xfrm>
          <a:prstGeom prst="rect">
            <a:avLst/>
          </a:prstGeom>
          <a:noFill/>
        </p:spPr>
        <p:txBody>
          <a:bodyPr wrap="none" rtlCol="0">
            <a:spAutoFit/>
          </a:bodyPr>
          <a:lstStyle/>
          <a:p>
            <a:r>
              <a:rPr lang="en-US" sz="2400" u="sng" dirty="0" smtClean="0"/>
              <a:t>WHY IS THIS IMPORTANT?</a:t>
            </a:r>
            <a:endParaRPr lang="en-US" sz="2400" u="sng" dirty="0"/>
          </a:p>
        </p:txBody>
      </p:sp>
      <p:sp>
        <p:nvSpPr>
          <p:cNvPr id="5" name="TextBox 4"/>
          <p:cNvSpPr txBox="1"/>
          <p:nvPr/>
        </p:nvSpPr>
        <p:spPr>
          <a:xfrm>
            <a:off x="2605196" y="2346443"/>
            <a:ext cx="6061283" cy="2308324"/>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buFont typeface="Arial" panose="020B0604020202020204" pitchFamily="34" charset="0"/>
              <a:buChar char="•"/>
            </a:pPr>
            <a:r>
              <a:rPr lang="en-US" dirty="0" smtClean="0"/>
              <a:t>The AMI Data Network forms a mesh of edge computing and high bandwidth communications.</a:t>
            </a:r>
          </a:p>
          <a:p>
            <a:pPr marL="285750" indent="-285750">
              <a:buFont typeface="Arial" panose="020B0604020202020204" pitchFamily="34" charset="0"/>
              <a:buChar char="•"/>
            </a:pPr>
            <a:r>
              <a:rPr lang="en-US" dirty="0" smtClean="0"/>
              <a:t>This network will increasingly become the “fabric” of the evolving modern grid that absorbs ever increasing levels of DER (some of which is </a:t>
            </a:r>
            <a:r>
              <a:rPr lang="en-US" i="1" dirty="0" smtClean="0"/>
              <a:t>just</a:t>
            </a:r>
            <a:r>
              <a:rPr lang="en-US" dirty="0" smtClean="0"/>
              <a:t> coming on the scene).</a:t>
            </a:r>
          </a:p>
          <a:p>
            <a:pPr marL="285750" indent="-285750">
              <a:buFont typeface="Arial" panose="020B0604020202020204" pitchFamily="34" charset="0"/>
              <a:buChar char="•"/>
            </a:pPr>
            <a:r>
              <a:rPr lang="en-US" dirty="0" smtClean="0"/>
              <a:t>Avoiding stranded asset or reprogramming for this expensive resource requires flexible adaptation.</a:t>
            </a:r>
          </a:p>
          <a:p>
            <a:endParaRPr lang="en-US" dirty="0" smtClean="0"/>
          </a:p>
        </p:txBody>
      </p:sp>
      <p:sp>
        <p:nvSpPr>
          <p:cNvPr id="3" name="Slide Number Placeholder 2"/>
          <p:cNvSpPr>
            <a:spLocks noGrp="1"/>
          </p:cNvSpPr>
          <p:nvPr>
            <p:ph type="sldNum" sz="quarter" idx="12"/>
          </p:nvPr>
        </p:nvSpPr>
        <p:spPr/>
        <p:txBody>
          <a:bodyPr/>
          <a:lstStyle/>
          <a:p>
            <a:fld id="{FF503528-208B-4682-8947-E9A815BFE1E8}" type="slidenum">
              <a:rPr lang="en-US" smtClean="0"/>
              <a:t>22</a:t>
            </a:fld>
            <a:endParaRPr lang="en-US"/>
          </a:p>
        </p:txBody>
      </p:sp>
    </p:spTree>
    <p:extLst>
      <p:ext uri="{BB962C8B-B14F-4D97-AF65-F5344CB8AC3E}">
        <p14:creationId xmlns:p14="http://schemas.microsoft.com/office/powerpoint/2010/main" val="1978916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Concludes:</a:t>
            </a:r>
            <a:endParaRPr lang="en-US" dirty="0"/>
          </a:p>
        </p:txBody>
      </p:sp>
      <p:sp>
        <p:nvSpPr>
          <p:cNvPr id="4" name="Title 1"/>
          <p:cNvSpPr txBox="1">
            <a:spLocks/>
          </p:cNvSpPr>
          <p:nvPr/>
        </p:nvSpPr>
        <p:spPr>
          <a:xfrm>
            <a:off x="1264920" y="1761810"/>
            <a:ext cx="10088880" cy="100647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mtClean="0"/>
              <a:t>BPU AMI Data Stakeholder Process Day 1</a:t>
            </a:r>
            <a:endParaRPr lang="en-US" dirty="0"/>
          </a:p>
        </p:txBody>
      </p:sp>
      <p:sp>
        <p:nvSpPr>
          <p:cNvPr id="5" name="Subtitle 2"/>
          <p:cNvSpPr txBox="1">
            <a:spLocks/>
          </p:cNvSpPr>
          <p:nvPr/>
        </p:nvSpPr>
        <p:spPr>
          <a:xfrm>
            <a:off x="1625600" y="2768284"/>
            <a:ext cx="9144000" cy="1054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Aug 16</a:t>
            </a:r>
            <a:r>
              <a:rPr lang="en-US" baseline="30000" dirty="0" smtClean="0"/>
              <a:t>th</a:t>
            </a:r>
            <a:r>
              <a:rPr lang="en-US" dirty="0" smtClean="0"/>
              <a:t> 2022   9AM – 1PM</a:t>
            </a:r>
            <a:endParaRPr lang="en-US" dirty="0"/>
          </a:p>
        </p:txBody>
      </p:sp>
      <p:sp>
        <p:nvSpPr>
          <p:cNvPr id="6" name="TextBox 5"/>
          <p:cNvSpPr txBox="1"/>
          <p:nvPr/>
        </p:nvSpPr>
        <p:spPr>
          <a:xfrm>
            <a:off x="8138160" y="2876354"/>
            <a:ext cx="2485104" cy="707886"/>
          </a:xfrm>
          <a:prstGeom prst="rect">
            <a:avLst/>
          </a:prstGeom>
          <a:noFill/>
        </p:spPr>
        <p:txBody>
          <a:bodyPr wrap="none" rtlCol="0">
            <a:spAutoFit/>
          </a:bodyPr>
          <a:lstStyle/>
          <a:p>
            <a:r>
              <a:rPr lang="en-US" sz="4000" i="1" dirty="0" smtClean="0">
                <a:effectLst>
                  <a:outerShdw blurRad="38100" dist="38100" dir="2700000" algn="tl">
                    <a:srgbClr val="000000">
                      <a:alpha val="43137"/>
                    </a:srgbClr>
                  </a:outerShdw>
                </a:effectLst>
              </a:rPr>
              <a:t>Thank You!</a:t>
            </a:r>
            <a:endParaRPr lang="en-US" sz="4000" i="1" dirty="0">
              <a:effectLst>
                <a:outerShdw blurRad="38100" dist="38100" dir="2700000" algn="tl">
                  <a:srgbClr val="000000">
                    <a:alpha val="43137"/>
                  </a:srgbClr>
                </a:outerShdw>
              </a:effectLst>
            </a:endParaRPr>
          </a:p>
        </p:txBody>
      </p:sp>
      <p:sp>
        <p:nvSpPr>
          <p:cNvPr id="7" name="Rectangle 6"/>
          <p:cNvSpPr/>
          <p:nvPr/>
        </p:nvSpPr>
        <p:spPr>
          <a:xfrm>
            <a:off x="1625600" y="3905528"/>
            <a:ext cx="5692140" cy="923330"/>
          </a:xfrm>
          <a:prstGeom prst="rect">
            <a:avLst/>
          </a:prstGeom>
          <a:solidFill>
            <a:schemeClr val="bg1">
              <a:lumMod val="95000"/>
            </a:schemeClr>
          </a:solidFill>
          <a:ln>
            <a:solidFill>
              <a:schemeClr val="bg2">
                <a:lumMod val="90000"/>
              </a:schemeClr>
            </a:solidFill>
          </a:ln>
        </p:spPr>
        <p:txBody>
          <a:bodyPr wrap="square">
            <a:spAutoFit/>
          </a:bodyPr>
          <a:lstStyle/>
          <a:p>
            <a:r>
              <a:rPr lang="en-US" dirty="0">
                <a:latin typeface="Helvetica" pitchFamily="34" charset="0"/>
              </a:rPr>
              <a:t>Please </a:t>
            </a:r>
            <a:r>
              <a:rPr lang="en-US" dirty="0" smtClean="0">
                <a:latin typeface="Helvetica" pitchFamily="34" charset="0"/>
              </a:rPr>
              <a:t>remember to submit </a:t>
            </a:r>
            <a:r>
              <a:rPr lang="en-US" dirty="0">
                <a:latin typeface="Helvetica" pitchFamily="34" charset="0"/>
              </a:rPr>
              <a:t>comments directly to Docket No. </a:t>
            </a:r>
            <a:r>
              <a:rPr lang="en-US" b="1" dirty="0">
                <a:latin typeface="Helvetica" pitchFamily="34" charset="0"/>
              </a:rPr>
              <a:t>EO20110716</a:t>
            </a:r>
            <a:r>
              <a:rPr lang="en-US" dirty="0">
                <a:latin typeface="Helvetica" pitchFamily="34" charset="0"/>
              </a:rPr>
              <a:t>, using the “Post Comments” button on the Board’s Public Document Search tool.  </a:t>
            </a:r>
          </a:p>
        </p:txBody>
      </p:sp>
      <p:sp>
        <p:nvSpPr>
          <p:cNvPr id="8" name="10-Point Star 7"/>
          <p:cNvSpPr/>
          <p:nvPr/>
        </p:nvSpPr>
        <p:spPr>
          <a:xfrm>
            <a:off x="8001000" y="3692310"/>
            <a:ext cx="2834640" cy="1735136"/>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Next Meeting  Sept 6</a:t>
            </a:r>
            <a:r>
              <a:rPr lang="en-US" sz="2000" b="1" baseline="30000" dirty="0" smtClean="0">
                <a:effectLst>
                  <a:outerShdw blurRad="38100" dist="38100" dir="2700000" algn="tl">
                    <a:srgbClr val="000000">
                      <a:alpha val="43137"/>
                    </a:srgbClr>
                  </a:outerShdw>
                </a:effectLst>
              </a:rPr>
              <a:t>th</a:t>
            </a:r>
            <a:r>
              <a:rPr lang="en-US" sz="2000" b="1" dirty="0" smtClean="0">
                <a:effectLst>
                  <a:outerShdw blurRad="38100" dist="38100" dir="2700000" algn="tl">
                    <a:srgbClr val="000000">
                      <a:alpha val="43137"/>
                    </a:srgbClr>
                  </a:outerShdw>
                </a:effectLst>
              </a:rPr>
              <a:t> 2022</a:t>
            </a:r>
            <a:endParaRPr lang="en-US" sz="2000" b="1" dirty="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2"/>
          <a:stretch>
            <a:fillRect/>
          </a:stretch>
        </p:blipFill>
        <p:spPr>
          <a:xfrm>
            <a:off x="7443733" y="2959239"/>
            <a:ext cx="585207" cy="625001"/>
          </a:xfrm>
          <a:prstGeom prst="rect">
            <a:avLst/>
          </a:prstGeom>
        </p:spPr>
      </p:pic>
      <p:pic>
        <p:nvPicPr>
          <p:cNvPr id="11" name="Picture 10"/>
          <p:cNvPicPr>
            <a:picLocks noChangeAspect="1"/>
          </p:cNvPicPr>
          <p:nvPr/>
        </p:nvPicPr>
        <p:blipFill>
          <a:blip r:embed="rId3"/>
          <a:stretch>
            <a:fillRect/>
          </a:stretch>
        </p:blipFill>
        <p:spPr>
          <a:xfrm>
            <a:off x="10670129" y="2988819"/>
            <a:ext cx="559622" cy="604997"/>
          </a:xfrm>
          <a:prstGeom prst="rect">
            <a:avLst/>
          </a:prstGeom>
        </p:spPr>
      </p:pic>
      <p:sp>
        <p:nvSpPr>
          <p:cNvPr id="3" name="Slide Number Placeholder 2"/>
          <p:cNvSpPr>
            <a:spLocks noGrp="1"/>
          </p:cNvSpPr>
          <p:nvPr>
            <p:ph type="sldNum" sz="quarter" idx="12"/>
          </p:nvPr>
        </p:nvSpPr>
        <p:spPr/>
        <p:txBody>
          <a:bodyPr/>
          <a:lstStyle/>
          <a:p>
            <a:fld id="{FF503528-208B-4682-8947-E9A815BFE1E8}" type="slidenum">
              <a:rPr lang="en-US" smtClean="0"/>
              <a:t>23</a:t>
            </a:fld>
            <a:endParaRPr lang="en-US"/>
          </a:p>
        </p:txBody>
      </p:sp>
    </p:spTree>
    <p:extLst>
      <p:ext uri="{BB962C8B-B14F-4D97-AF65-F5344CB8AC3E}">
        <p14:creationId xmlns:p14="http://schemas.microsoft.com/office/powerpoint/2010/main" val="1393508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latin typeface="Helvetica" pitchFamily="34" charset="0"/>
              </a:rPr>
              <a:t>This presentation is provided for informational purposes </a:t>
            </a:r>
            <a:r>
              <a:rPr lang="en-US" dirty="0" smtClean="0">
                <a:latin typeface="Helvetica" pitchFamily="34" charset="0"/>
              </a:rPr>
              <a:t>only and </a:t>
            </a:r>
            <a:r>
              <a:rPr lang="en-US" dirty="0">
                <a:latin typeface="Helvetica" pitchFamily="34" charset="0"/>
              </a:rPr>
              <a:t>should not be taken to represent the views of the </a:t>
            </a:r>
            <a:r>
              <a:rPr lang="en-US" dirty="0" smtClean="0">
                <a:latin typeface="Helvetica" pitchFamily="34" charset="0"/>
              </a:rPr>
              <a:t>New Jersey </a:t>
            </a:r>
            <a:r>
              <a:rPr lang="en-US" dirty="0">
                <a:latin typeface="Helvetica" pitchFamily="34" charset="0"/>
              </a:rPr>
              <a:t>Board of Public Utilities, its Commissioners, or the </a:t>
            </a:r>
            <a:r>
              <a:rPr lang="en-US" dirty="0" smtClean="0">
                <a:latin typeface="Helvetica" pitchFamily="34" charset="0"/>
              </a:rPr>
              <a:t>State of </a:t>
            </a:r>
            <a:r>
              <a:rPr lang="en-US" dirty="0">
                <a:latin typeface="Helvetica" pitchFamily="34" charset="0"/>
              </a:rPr>
              <a:t>New Jersey. Please be aware that any information </a:t>
            </a:r>
            <a:r>
              <a:rPr lang="en-US" dirty="0" smtClean="0">
                <a:latin typeface="Helvetica" pitchFamily="34" charset="0"/>
              </a:rPr>
              <a:t>presented is </a:t>
            </a:r>
            <a:r>
              <a:rPr lang="en-US" dirty="0">
                <a:latin typeface="Helvetica" pitchFamily="34" charset="0"/>
              </a:rPr>
              <a:t>subject to change if there are changes to New </a:t>
            </a:r>
            <a:r>
              <a:rPr lang="en-US" dirty="0" smtClean="0">
                <a:latin typeface="Helvetica" pitchFamily="34" charset="0"/>
              </a:rPr>
              <a:t>Jersey statutes</a:t>
            </a:r>
            <a:r>
              <a:rPr lang="en-US" dirty="0">
                <a:latin typeface="Helvetica" pitchFamily="34" charset="0"/>
              </a:rPr>
              <a:t>, rules, or policies. </a:t>
            </a:r>
            <a:endParaRPr lang="en-US" dirty="0" smtClean="0">
              <a:latin typeface="Helvetica" pitchFamily="34" charset="0"/>
            </a:endParaRPr>
          </a:p>
          <a:p>
            <a:pPr marL="0" indent="0">
              <a:buNone/>
            </a:pPr>
            <a:r>
              <a:rPr lang="en-US" b="1" dirty="0" smtClean="0">
                <a:latin typeface="Helvetica" pitchFamily="34" charset="0"/>
              </a:rPr>
              <a:t>All </a:t>
            </a:r>
            <a:r>
              <a:rPr lang="en-US" b="1" dirty="0">
                <a:latin typeface="Helvetica" pitchFamily="34" charset="0"/>
              </a:rPr>
              <a:t>viewers are responsible </a:t>
            </a:r>
            <a:r>
              <a:rPr lang="en-US" b="1" dirty="0" smtClean="0">
                <a:latin typeface="Helvetica" pitchFamily="34" charset="0"/>
              </a:rPr>
              <a:t>for ensuring </a:t>
            </a:r>
            <a:r>
              <a:rPr lang="en-US" b="1" dirty="0">
                <a:latin typeface="Helvetica" pitchFamily="34" charset="0"/>
              </a:rPr>
              <a:t>that they rely only on current legal authority </a:t>
            </a:r>
            <a:r>
              <a:rPr lang="en-US" b="1" dirty="0" smtClean="0">
                <a:latin typeface="Helvetica" pitchFamily="34" charset="0"/>
              </a:rPr>
              <a:t>regarding the </a:t>
            </a:r>
            <a:r>
              <a:rPr lang="en-US" b="1" dirty="0">
                <a:latin typeface="Helvetica" pitchFamily="34" charset="0"/>
              </a:rPr>
              <a:t>matters covered in the presentation.</a:t>
            </a:r>
          </a:p>
          <a:p>
            <a:pPr marL="0" indent="0">
              <a:buNone/>
            </a:pPr>
            <a:endParaRPr lang="en-US" dirty="0"/>
          </a:p>
        </p:txBody>
      </p:sp>
      <p:sp>
        <p:nvSpPr>
          <p:cNvPr id="3" name="Title 2"/>
          <p:cNvSpPr>
            <a:spLocks noGrp="1"/>
          </p:cNvSpPr>
          <p:nvPr>
            <p:ph type="title"/>
          </p:nvPr>
        </p:nvSpPr>
        <p:spPr/>
        <p:txBody>
          <a:bodyPr/>
          <a:lstStyle/>
          <a:p>
            <a:r>
              <a:rPr lang="en-US" dirty="0">
                <a:latin typeface="Helvetica" pitchFamily="34" charset="0"/>
              </a:rPr>
              <a:t>Disclaimer</a:t>
            </a:r>
          </a:p>
        </p:txBody>
      </p:sp>
      <p:sp>
        <p:nvSpPr>
          <p:cNvPr id="4" name="Slide Number Placeholder 3"/>
          <p:cNvSpPr>
            <a:spLocks noGrp="1"/>
          </p:cNvSpPr>
          <p:nvPr>
            <p:ph type="sldNum" sz="quarter" idx="12"/>
          </p:nvPr>
        </p:nvSpPr>
        <p:spPr/>
        <p:txBody>
          <a:bodyPr/>
          <a:lstStyle/>
          <a:p>
            <a:fld id="{FF503528-208B-4682-8947-E9A815BFE1E8}" type="slidenum">
              <a:rPr lang="en-US" smtClean="0"/>
              <a:t>3</a:t>
            </a:fld>
            <a:endParaRPr lang="en-US"/>
          </a:p>
        </p:txBody>
      </p:sp>
    </p:spTree>
    <p:extLst>
      <p:ext uri="{BB962C8B-B14F-4D97-AF65-F5344CB8AC3E}">
        <p14:creationId xmlns:p14="http://schemas.microsoft.com/office/powerpoint/2010/main" val="3365230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idx="1"/>
          </p:nvPr>
        </p:nvSpPr>
        <p:spPr>
          <a:xfrm>
            <a:off x="704850" y="1521824"/>
            <a:ext cx="9277350" cy="4218745"/>
          </a:xfrm>
        </p:spPr>
        <p:txBody>
          <a:bodyPr>
            <a:normAutofit/>
          </a:bodyPr>
          <a:lstStyle/>
          <a:p>
            <a:r>
              <a:rPr lang="en-US" sz="1800" dirty="0">
                <a:latin typeface="Helvetica" pitchFamily="34" charset="0"/>
              </a:rPr>
              <a:t>The deadline for comments on the </a:t>
            </a:r>
            <a:r>
              <a:rPr lang="en-US" sz="1800" dirty="0" smtClean="0">
                <a:latin typeface="Helvetica" pitchFamily="34" charset="0"/>
              </a:rPr>
              <a:t>AMI Data Access MFR </a:t>
            </a:r>
            <a:r>
              <a:rPr lang="en-US" sz="1800" dirty="0">
                <a:latin typeface="Helvetica" pitchFamily="34" charset="0"/>
              </a:rPr>
              <a:t>is 5:00 p.m. ET </a:t>
            </a:r>
            <a:r>
              <a:rPr lang="en-US" sz="1800" dirty="0" smtClean="0">
                <a:latin typeface="Helvetica" pitchFamily="34" charset="0"/>
              </a:rPr>
              <a:t>on Friday, Sept </a:t>
            </a:r>
            <a:r>
              <a:rPr lang="en-US" sz="1800" dirty="0" smtClean="0">
                <a:latin typeface="Helvetica" pitchFamily="34" charset="0"/>
              </a:rPr>
              <a:t>30, </a:t>
            </a:r>
            <a:r>
              <a:rPr lang="en-US" sz="1800" dirty="0">
                <a:latin typeface="Helvetica" pitchFamily="34" charset="0"/>
              </a:rPr>
              <a:t>2022</a:t>
            </a:r>
          </a:p>
          <a:p>
            <a:r>
              <a:rPr lang="en-US" sz="1800" dirty="0">
                <a:latin typeface="Helvetica" pitchFamily="34" charset="0"/>
              </a:rPr>
              <a:t>Please submit comments directly to Docket No. </a:t>
            </a:r>
            <a:r>
              <a:rPr lang="en-US" sz="1800" b="1" dirty="0">
                <a:latin typeface="Helvetica" pitchFamily="34" charset="0"/>
              </a:rPr>
              <a:t>EO20110716</a:t>
            </a:r>
            <a:r>
              <a:rPr lang="en-US" sz="1800" dirty="0">
                <a:latin typeface="Helvetica" pitchFamily="34" charset="0"/>
              </a:rPr>
              <a:t>, using the “Post Comments” button on the Board’s Public Document Search tool.  </a:t>
            </a:r>
          </a:p>
          <a:p>
            <a:r>
              <a:rPr lang="en-US" sz="1800" dirty="0">
                <a:latin typeface="Helvetica" pitchFamily="34" charset="0"/>
              </a:rPr>
              <a:t>Comments are considered “public documents” for purposes of the State’s Open Public Records Act and any confidential information should be submitted in accordance with the procedures set forth in N.J.A.C. 14:1-12.3.  </a:t>
            </a:r>
          </a:p>
          <a:p>
            <a:r>
              <a:rPr lang="en-US" sz="1800" dirty="0">
                <a:latin typeface="Helvetica" pitchFamily="34" charset="0"/>
              </a:rPr>
              <a:t>Written comments may also be submitted to: </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C790AD-FA6F-AC4B-8DD5-8F16113E1AE2}" type="slidenum">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endParaRP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dirty="0">
                <a:latin typeface="Helvetica" pitchFamily="34" charset="0"/>
              </a:rPr>
              <a:t>Written Stakeholder Comment Guidelines</a:t>
            </a:r>
          </a:p>
        </p:txBody>
      </p:sp>
      <p:sp>
        <p:nvSpPr>
          <p:cNvPr id="5" name="Rectangle 4"/>
          <p:cNvSpPr/>
          <p:nvPr/>
        </p:nvSpPr>
        <p:spPr>
          <a:xfrm>
            <a:off x="5984240" y="3438156"/>
            <a:ext cx="4165600" cy="1908728"/>
          </a:xfrm>
          <a:prstGeom prst="rect">
            <a:avLst/>
          </a:prstGeom>
          <a:solidFill>
            <a:schemeClr val="bg1">
              <a:lumMod val="95000"/>
            </a:schemeClr>
          </a:solidFill>
          <a:ln>
            <a:solidFill>
              <a:schemeClr val="bg2">
                <a:lumMod val="90000"/>
              </a:schemeClr>
            </a:solidFill>
          </a:ln>
        </p:spPr>
        <p:txBody>
          <a:bodyPr wrap="square">
            <a:spAutoFit/>
          </a:bodyPr>
          <a:lstStyle/>
          <a:p>
            <a:pPr marL="408051" lvl="2">
              <a:lnSpc>
                <a:spcPct val="90000"/>
              </a:lnSpc>
              <a:spcBef>
                <a:spcPts val="500"/>
              </a:spcBef>
            </a:pPr>
            <a:r>
              <a:rPr lang="en-US" dirty="0" smtClean="0">
                <a:solidFill>
                  <a:prstClr val="black"/>
                </a:solidFill>
                <a:latin typeface="Helvetica" pitchFamily="34" charset="0"/>
                <a:cs typeface="Arial" panose="020B0604020202020204" pitchFamily="34" charset="0"/>
              </a:rPr>
              <a:t>Acting </a:t>
            </a:r>
            <a:r>
              <a:rPr lang="en-US" dirty="0">
                <a:solidFill>
                  <a:prstClr val="black"/>
                </a:solidFill>
                <a:latin typeface="Helvetica" pitchFamily="34" charset="0"/>
                <a:cs typeface="Arial" panose="020B0604020202020204" pitchFamily="34" charset="0"/>
              </a:rPr>
              <a:t>Secretary of the Board  </a:t>
            </a:r>
          </a:p>
          <a:p>
            <a:pPr marL="408051" lvl="2">
              <a:lnSpc>
                <a:spcPct val="90000"/>
              </a:lnSpc>
              <a:spcBef>
                <a:spcPts val="500"/>
              </a:spcBef>
            </a:pPr>
            <a:r>
              <a:rPr lang="en-US" dirty="0">
                <a:solidFill>
                  <a:prstClr val="black"/>
                </a:solidFill>
                <a:latin typeface="Helvetica" pitchFamily="34" charset="0"/>
                <a:cs typeface="Arial" panose="020B0604020202020204" pitchFamily="34" charset="0"/>
              </a:rPr>
              <a:t>44 South Clinton Avenue, 1st Floor  </a:t>
            </a:r>
          </a:p>
          <a:p>
            <a:pPr marL="408051" lvl="2">
              <a:lnSpc>
                <a:spcPct val="90000"/>
              </a:lnSpc>
              <a:spcBef>
                <a:spcPts val="500"/>
              </a:spcBef>
            </a:pPr>
            <a:r>
              <a:rPr lang="en-US" dirty="0">
                <a:solidFill>
                  <a:prstClr val="black"/>
                </a:solidFill>
                <a:latin typeface="Helvetica" pitchFamily="34" charset="0"/>
                <a:cs typeface="Arial" panose="020B0604020202020204" pitchFamily="34" charset="0"/>
              </a:rPr>
              <a:t>Post Office Box 350  </a:t>
            </a:r>
          </a:p>
          <a:p>
            <a:pPr marL="408051" lvl="2">
              <a:lnSpc>
                <a:spcPct val="90000"/>
              </a:lnSpc>
              <a:spcBef>
                <a:spcPts val="500"/>
              </a:spcBef>
            </a:pPr>
            <a:r>
              <a:rPr lang="en-US" dirty="0">
                <a:solidFill>
                  <a:prstClr val="black"/>
                </a:solidFill>
                <a:latin typeface="Helvetica" pitchFamily="34" charset="0"/>
                <a:cs typeface="Arial" panose="020B0604020202020204" pitchFamily="34" charset="0"/>
              </a:rPr>
              <a:t>Trenton, NJ 08625-0350  </a:t>
            </a:r>
          </a:p>
          <a:p>
            <a:pPr marL="408051" lvl="2">
              <a:lnSpc>
                <a:spcPct val="90000"/>
              </a:lnSpc>
              <a:spcBef>
                <a:spcPts val="500"/>
              </a:spcBef>
            </a:pPr>
            <a:r>
              <a:rPr lang="en-US" dirty="0">
                <a:solidFill>
                  <a:prstClr val="black"/>
                </a:solidFill>
                <a:latin typeface="Helvetica" pitchFamily="34" charset="0"/>
                <a:cs typeface="Arial" panose="020B0604020202020204" pitchFamily="34" charset="0"/>
              </a:rPr>
              <a:t>Phone: 609-292-1599  </a:t>
            </a:r>
          </a:p>
          <a:p>
            <a:pPr marL="408051" lvl="2">
              <a:lnSpc>
                <a:spcPct val="90000"/>
              </a:lnSpc>
              <a:spcBef>
                <a:spcPts val="500"/>
              </a:spcBef>
            </a:pPr>
            <a:r>
              <a:rPr lang="en-US" dirty="0">
                <a:solidFill>
                  <a:prstClr val="black"/>
                </a:solidFill>
                <a:latin typeface="Helvetica" pitchFamily="34" charset="0"/>
                <a:cs typeface="Arial" panose="020B0604020202020204" pitchFamily="34" charset="0"/>
              </a:rPr>
              <a:t>Email: board.secretary@bpu.nj.gov </a:t>
            </a:r>
          </a:p>
        </p:txBody>
      </p:sp>
    </p:spTree>
    <p:extLst>
      <p:ext uri="{BB962C8B-B14F-4D97-AF65-F5344CB8AC3E}">
        <p14:creationId xmlns:p14="http://schemas.microsoft.com/office/powerpoint/2010/main" val="316897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sz="half" idx="1"/>
          </p:nvPr>
        </p:nvSpPr>
        <p:spPr>
          <a:xfrm>
            <a:off x="1163320" y="1584960"/>
            <a:ext cx="9652000" cy="5029200"/>
          </a:xfrm>
        </p:spPr>
        <p:txBody>
          <a:bodyPr/>
          <a:lstStyle/>
          <a:p>
            <a:r>
              <a:rPr lang="en-US" sz="2400" dirty="0"/>
              <a:t>Speaking time per person is limited to 5 minutes—please be respectful of other speakers.</a:t>
            </a:r>
          </a:p>
          <a:p>
            <a:r>
              <a:rPr lang="en-US" sz="2400" dirty="0"/>
              <a:t>The next five speakers are posted in the chat. We will call on speakers in order. If your name is not showing (only a phone number), please raise your hand when it is your turn to speak.</a:t>
            </a:r>
          </a:p>
          <a:p>
            <a:pPr marL="0" marR="0">
              <a:spcBef>
                <a:spcPts val="1500"/>
              </a:spcBef>
              <a:spcAft>
                <a:spcPts val="750"/>
              </a:spcAft>
            </a:pPr>
            <a:r>
              <a:rPr lang="en-US" sz="2400" dirty="0">
                <a:solidFill>
                  <a:schemeClr val="tx1"/>
                </a:solidFill>
                <a:effectLst/>
                <a:latin typeface="+mn-lt"/>
                <a:ea typeface="Times New Roman" panose="02020603050405020304" pitchFamily="18" charset="0"/>
              </a:rPr>
              <a:t>Phone controls for participants</a:t>
            </a:r>
            <a:endParaRPr lang="en-US" sz="2400" dirty="0">
              <a:solidFill>
                <a:schemeClr val="tx1"/>
              </a:solidFill>
              <a:effectLst/>
              <a:latin typeface="+mn-lt"/>
              <a:ea typeface="Calibri" panose="020F0502020204030204" pitchFamily="34" charset="0"/>
            </a:endParaRPr>
          </a:p>
          <a:p>
            <a:pPr marL="544068" lvl="2">
              <a:lnSpc>
                <a:spcPts val="1650"/>
              </a:lnSpc>
              <a:spcBef>
                <a:spcPts val="0"/>
              </a:spcBef>
              <a:spcAft>
                <a:spcPts val="750"/>
              </a:spcAft>
            </a:pPr>
            <a:r>
              <a:rPr lang="en-US" sz="1800" dirty="0">
                <a:solidFill>
                  <a:schemeClr val="tx1"/>
                </a:solidFill>
                <a:effectLst/>
                <a:latin typeface="Arial" panose="020B0604020202020204" pitchFamily="34" charset="0"/>
                <a:ea typeface="Calibri" panose="020F0502020204030204" pitchFamily="34" charset="0"/>
              </a:rPr>
              <a:t>The following commands can be entered via DTMF tones using your phone's dial pad while in a Zoom meeting:</a:t>
            </a:r>
            <a:endParaRPr lang="en-US" sz="1800" dirty="0">
              <a:solidFill>
                <a:schemeClr val="tx1"/>
              </a:solidFill>
              <a:effectLst/>
              <a:latin typeface="Times New Roman" panose="02020603050405020304" pitchFamily="18" charset="0"/>
              <a:ea typeface="Calibri" panose="020F0502020204030204" pitchFamily="34" charset="0"/>
            </a:endParaRPr>
          </a:p>
          <a:p>
            <a:pPr lvl="2" indent="-342900">
              <a:lnSpc>
                <a:spcPts val="1650"/>
              </a:lnSpc>
              <a:spcBef>
                <a:spcPts val="0"/>
              </a:spcBef>
              <a:spcAft>
                <a:spcPts val="0"/>
              </a:spcAft>
              <a:buSzPts val="1000"/>
              <a:buFont typeface="Symbol" panose="05050102010706020507" pitchFamily="18" charset="2"/>
              <a:buChar char=""/>
              <a:tabLst>
                <a:tab pos="457200" algn="l"/>
              </a:tabLst>
            </a:pPr>
            <a:r>
              <a:rPr lang="en-US" sz="1800" b="1" dirty="0">
                <a:solidFill>
                  <a:schemeClr val="tx1"/>
                </a:solidFill>
                <a:effectLst/>
                <a:latin typeface="Arial" panose="020B0604020202020204" pitchFamily="34" charset="0"/>
                <a:ea typeface="Calibri" panose="020F0502020204030204" pitchFamily="34" charset="0"/>
              </a:rPr>
              <a:t>*6</a:t>
            </a:r>
            <a:r>
              <a:rPr lang="en-US" sz="1800" dirty="0">
                <a:solidFill>
                  <a:schemeClr val="tx1"/>
                </a:solidFill>
                <a:effectLst/>
                <a:latin typeface="Arial" panose="020B0604020202020204" pitchFamily="34" charset="0"/>
                <a:ea typeface="Calibri" panose="020F0502020204030204" pitchFamily="34" charset="0"/>
              </a:rPr>
              <a:t> - Toggle mute/unmute</a:t>
            </a:r>
            <a:endParaRPr lang="en-US" sz="1800" dirty="0">
              <a:solidFill>
                <a:schemeClr val="tx1"/>
              </a:solidFill>
              <a:effectLst/>
              <a:latin typeface="Calibri" panose="020F0502020204030204" pitchFamily="34" charset="0"/>
              <a:ea typeface="Calibri" panose="020F0502020204030204" pitchFamily="34" charset="0"/>
            </a:endParaRPr>
          </a:p>
          <a:p>
            <a:pPr lvl="2" indent="-342900">
              <a:lnSpc>
                <a:spcPts val="1650"/>
              </a:lnSpc>
              <a:spcBef>
                <a:spcPts val="0"/>
              </a:spcBef>
              <a:spcAft>
                <a:spcPts val="0"/>
              </a:spcAft>
              <a:buSzPts val="1000"/>
              <a:buFont typeface="Symbol" panose="05050102010706020507" pitchFamily="18" charset="2"/>
              <a:buChar char=""/>
              <a:tabLst>
                <a:tab pos="457200" algn="l"/>
              </a:tabLst>
            </a:pPr>
            <a:r>
              <a:rPr lang="en-US" sz="1800" b="1" dirty="0">
                <a:solidFill>
                  <a:schemeClr val="tx1"/>
                </a:solidFill>
                <a:effectLst/>
                <a:latin typeface="Arial" panose="020B0604020202020204" pitchFamily="34" charset="0"/>
                <a:ea typeface="Calibri" panose="020F0502020204030204" pitchFamily="34" charset="0"/>
              </a:rPr>
              <a:t>*9</a:t>
            </a:r>
            <a:r>
              <a:rPr lang="en-US" sz="1800" dirty="0">
                <a:solidFill>
                  <a:schemeClr val="tx1"/>
                </a:solidFill>
                <a:effectLst/>
                <a:latin typeface="Arial" panose="020B0604020202020204" pitchFamily="34" charset="0"/>
                <a:ea typeface="Calibri" panose="020F0502020204030204" pitchFamily="34" charset="0"/>
              </a:rPr>
              <a:t> - </a:t>
            </a:r>
            <a:r>
              <a:rPr lang="en-US" sz="1800" u="sng" dirty="0">
                <a:solidFill>
                  <a:schemeClr val="tx1"/>
                </a:solidFill>
                <a:effectLst/>
                <a:latin typeface="Calibri" panose="020F0502020204030204" pitchFamily="34" charset="0"/>
                <a:ea typeface="Calibri" panose="020F0502020204030204" pitchFamily="34" charset="0"/>
                <a:hlinkClick r:id="rId2">
                  <a:extLst>
                    <a:ext uri="{A12FA001-AC4F-418D-AE19-62706E023703}">
                      <ahyp:hlinkClr xmlns="" xmlns:ahyp="http://schemas.microsoft.com/office/drawing/2018/hyperlinkcolor" val="tx"/>
                    </a:ext>
                  </a:extLst>
                </a:hlinkClick>
              </a:rPr>
              <a:t>Raise hand</a:t>
            </a:r>
            <a:endParaRPr lang="en-US" sz="1800" dirty="0">
              <a:solidFill>
                <a:schemeClr val="tx1"/>
              </a:solidFill>
            </a:endParaRPr>
          </a:p>
          <a:p>
            <a:r>
              <a:rPr lang="en-US" sz="2400" dirty="0"/>
              <a:t>At the conclusion of our pre-registered speakers list, we will invite additional speakers to raise their hands to speak.</a:t>
            </a: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dirty="0"/>
              <a:t>Stakeholder Comments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1C790AD-FA6F-AC4B-8DD5-8F16113E1AE2}" type="slidenum">
              <a:rPr kumimoji="0" lang="en-US" sz="1100" b="0" i="0" u="none" strike="noStrike" kern="1200" cap="none" spc="0" normalizeH="0" baseline="0" noProof="0" smtClean="0">
                <a:ln>
                  <a:noFill/>
                </a:ln>
                <a:solidFill>
                  <a:srgbClr val="505759"/>
                </a:solidFill>
                <a:effectLst/>
                <a:uLnTx/>
                <a:uFillTx/>
                <a:latin typeface="Calibri"/>
                <a:ea typeface="ＭＳ Ｐゴシック"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srgbClr val="505759"/>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0284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12496800" cy="1391077"/>
          </a:xfrm>
        </p:spPr>
        <p:txBody>
          <a:bodyPr/>
          <a:lstStyle/>
          <a:p>
            <a:pPr algn="ctr"/>
            <a:r>
              <a:rPr lang="en-US" sz="2800" dirty="0">
                <a:latin typeface="Helvetica" pitchFamily="34" charset="0"/>
              </a:rPr>
              <a:t>THANK YOU – Let’s continue the conversation</a:t>
            </a:r>
            <a:br>
              <a:rPr lang="en-US" sz="2800" dirty="0">
                <a:latin typeface="Helvetica" pitchFamily="34" charset="0"/>
              </a:rPr>
            </a:br>
            <a:r>
              <a:rPr lang="en-US" sz="1800" b="0" dirty="0" smtClean="0">
                <a:latin typeface="Helvetica" pitchFamily="34" charset="0"/>
              </a:rPr>
              <a:t>paul.heitmann@bpu.nj.gov</a:t>
            </a:r>
            <a:endParaRPr lang="en-US" sz="2400" b="0" dirty="0">
              <a:latin typeface="Helvetica" pitchFamily="34" charset="0"/>
            </a:endParaRPr>
          </a:p>
        </p:txBody>
      </p:sp>
    </p:spTree>
    <p:extLst>
      <p:ext uri="{BB962C8B-B14F-4D97-AF65-F5344CB8AC3E}">
        <p14:creationId xmlns:p14="http://schemas.microsoft.com/office/powerpoint/2010/main" val="428202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212725"/>
            <a:ext cx="10515600" cy="1325563"/>
          </a:xfrm>
        </p:spPr>
        <p:txBody>
          <a:bodyPr>
            <a:normAutofit/>
          </a:bodyPr>
          <a:lstStyle/>
          <a:p>
            <a:r>
              <a:rPr lang="en-US" sz="4000" dirty="0" smtClean="0"/>
              <a:t>1.Customer Ownership and Sharing of Energy Related Data</a:t>
            </a:r>
            <a:endParaRPr lang="en-US" sz="4000" dirty="0"/>
          </a:p>
        </p:txBody>
      </p:sp>
      <p:sp>
        <p:nvSpPr>
          <p:cNvPr id="3" name="Content Placeholder 2"/>
          <p:cNvSpPr>
            <a:spLocks noGrp="1"/>
          </p:cNvSpPr>
          <p:nvPr>
            <p:ph idx="1"/>
          </p:nvPr>
        </p:nvSpPr>
        <p:spPr/>
        <p:txBody>
          <a:bodyPr/>
          <a:lstStyle/>
          <a:p>
            <a:r>
              <a:rPr lang="en-US" dirty="0" smtClean="0"/>
              <a:t>Customers own their AMI Data.</a:t>
            </a:r>
          </a:p>
          <a:p>
            <a:r>
              <a:rPr lang="en-US" dirty="0" smtClean="0"/>
              <a:t>Utilities use the Green Button Connect (GBC) to authorize </a:t>
            </a:r>
            <a:r>
              <a:rPr lang="en-US" dirty="0" smtClean="0"/>
              <a:t>customers to access and share their data.</a:t>
            </a:r>
            <a:endParaRPr lang="en-US" dirty="0" smtClean="0"/>
          </a:p>
          <a:p>
            <a:r>
              <a:rPr lang="en-US" dirty="0" smtClean="0"/>
              <a:t>Electronic Data Interchange (EDI) via flat files.</a:t>
            </a:r>
            <a:endParaRPr lang="en-US" dirty="0"/>
          </a:p>
        </p:txBody>
      </p:sp>
      <p:sp>
        <p:nvSpPr>
          <p:cNvPr id="4" name="Slide Number Placeholder 3"/>
          <p:cNvSpPr>
            <a:spLocks noGrp="1"/>
          </p:cNvSpPr>
          <p:nvPr>
            <p:ph type="sldNum" sz="quarter" idx="12"/>
          </p:nvPr>
        </p:nvSpPr>
        <p:spPr/>
        <p:txBody>
          <a:bodyPr/>
          <a:lstStyle/>
          <a:p>
            <a:fld id="{FF503528-208B-4682-8947-E9A815BFE1E8}" type="slidenum">
              <a:rPr lang="en-US" smtClean="0"/>
              <a:t>7</a:t>
            </a:fld>
            <a:endParaRPr lang="en-US"/>
          </a:p>
        </p:txBody>
      </p:sp>
    </p:spTree>
    <p:extLst>
      <p:ext uri="{BB962C8B-B14F-4D97-AF65-F5344CB8AC3E}">
        <p14:creationId xmlns:p14="http://schemas.microsoft.com/office/powerpoint/2010/main" val="380591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5190301" y="4729675"/>
            <a:ext cx="2964440" cy="2262884"/>
          </a:xfrm>
          <a:prstGeom prst="rect">
            <a:avLst/>
          </a:prstGeom>
        </p:spPr>
      </p:pic>
      <p:sp>
        <p:nvSpPr>
          <p:cNvPr id="2" name="Title 1"/>
          <p:cNvSpPr>
            <a:spLocks noGrp="1"/>
          </p:cNvSpPr>
          <p:nvPr>
            <p:ph type="title"/>
          </p:nvPr>
        </p:nvSpPr>
        <p:spPr>
          <a:xfrm>
            <a:off x="408335" y="174992"/>
            <a:ext cx="10515600" cy="1325563"/>
          </a:xfrm>
        </p:spPr>
        <p:txBody>
          <a:bodyPr/>
          <a:lstStyle/>
          <a:p>
            <a:r>
              <a:rPr lang="en-US" sz="4000" dirty="0" smtClean="0"/>
              <a:t>1. Customer Data Sharing</a:t>
            </a:r>
            <a:r>
              <a:rPr lang="en-US" dirty="0" smtClean="0"/>
              <a:t/>
            </a:r>
            <a:br>
              <a:rPr lang="en-US" dirty="0" smtClean="0"/>
            </a:br>
            <a:r>
              <a:rPr lang="en-US" sz="3600" dirty="0" smtClean="0"/>
              <a:t>(envisioned sequence)</a:t>
            </a:r>
            <a:endParaRPr lang="en-US" dirty="0"/>
          </a:p>
        </p:txBody>
      </p:sp>
      <p:pic>
        <p:nvPicPr>
          <p:cNvPr id="22" name="Picture 21"/>
          <p:cNvPicPr>
            <a:picLocks noChangeAspect="1"/>
          </p:cNvPicPr>
          <p:nvPr/>
        </p:nvPicPr>
        <p:blipFill>
          <a:blip r:embed="rId3"/>
          <a:stretch>
            <a:fillRect/>
          </a:stretch>
        </p:blipFill>
        <p:spPr>
          <a:xfrm>
            <a:off x="2766897" y="1947166"/>
            <a:ext cx="4762500" cy="2647950"/>
          </a:xfrm>
          <a:prstGeom prst="rect">
            <a:avLst/>
          </a:prstGeom>
        </p:spPr>
      </p:pic>
      <p:pic>
        <p:nvPicPr>
          <p:cNvPr id="23" name="Picture 22"/>
          <p:cNvPicPr>
            <a:picLocks noChangeAspect="1"/>
          </p:cNvPicPr>
          <p:nvPr/>
        </p:nvPicPr>
        <p:blipFill>
          <a:blip r:embed="rId4"/>
          <a:stretch>
            <a:fillRect/>
          </a:stretch>
        </p:blipFill>
        <p:spPr>
          <a:xfrm>
            <a:off x="4038484" y="4088162"/>
            <a:ext cx="2219325" cy="1219200"/>
          </a:xfrm>
          <a:prstGeom prst="rect">
            <a:avLst/>
          </a:prstGeom>
        </p:spPr>
      </p:pic>
      <p:pic>
        <p:nvPicPr>
          <p:cNvPr id="25" name="Picture 24"/>
          <p:cNvPicPr>
            <a:picLocks noChangeAspect="1"/>
          </p:cNvPicPr>
          <p:nvPr/>
        </p:nvPicPr>
        <p:blipFill>
          <a:blip r:embed="rId5"/>
          <a:stretch>
            <a:fillRect/>
          </a:stretch>
        </p:blipFill>
        <p:spPr>
          <a:xfrm>
            <a:off x="408335" y="2040671"/>
            <a:ext cx="2231329" cy="2554445"/>
          </a:xfrm>
          <a:prstGeom prst="rect">
            <a:avLst/>
          </a:prstGeom>
        </p:spPr>
      </p:pic>
      <p:pic>
        <p:nvPicPr>
          <p:cNvPr id="27" name="Picture 26"/>
          <p:cNvPicPr>
            <a:picLocks noChangeAspect="1"/>
          </p:cNvPicPr>
          <p:nvPr/>
        </p:nvPicPr>
        <p:blipFill>
          <a:blip r:embed="rId6"/>
          <a:stretch>
            <a:fillRect/>
          </a:stretch>
        </p:blipFill>
        <p:spPr>
          <a:xfrm>
            <a:off x="8299097" y="4293838"/>
            <a:ext cx="3214218" cy="2226144"/>
          </a:xfrm>
          <a:prstGeom prst="rect">
            <a:avLst/>
          </a:prstGeom>
        </p:spPr>
      </p:pic>
      <p:sp>
        <p:nvSpPr>
          <p:cNvPr id="30" name="Rectangle 29"/>
          <p:cNvSpPr/>
          <p:nvPr/>
        </p:nvSpPr>
        <p:spPr>
          <a:xfrm>
            <a:off x="8601669" y="4537678"/>
            <a:ext cx="2634312" cy="1323439"/>
          </a:xfrm>
          <a:prstGeom prst="rect">
            <a:avLst/>
          </a:prstGeom>
          <a:noFill/>
        </p:spPr>
        <p:txBody>
          <a:bodyPr wrap="none" lIns="91440" tIns="45720" rIns="91440" bIns="45720">
            <a:spAutoFit/>
          </a:bodyPr>
          <a:lstStyle/>
          <a:p>
            <a:pPr algn="ctr"/>
            <a:r>
              <a:rPr lang="en-US" sz="4000" b="1"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TP Provider</a:t>
            </a:r>
          </a:p>
          <a:p>
            <a:pPr algn="ctr"/>
            <a:r>
              <a:rPr lang="en-US" sz="4000" b="1" cap="none" spc="0"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LLC</a:t>
            </a:r>
            <a:endParaRPr lang="en-US" sz="4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grpSp>
        <p:nvGrpSpPr>
          <p:cNvPr id="40" name="Group 39"/>
          <p:cNvGrpSpPr/>
          <p:nvPr/>
        </p:nvGrpSpPr>
        <p:grpSpPr>
          <a:xfrm>
            <a:off x="10740848" y="2414897"/>
            <a:ext cx="916823" cy="1966162"/>
            <a:chOff x="10740848" y="2414897"/>
            <a:chExt cx="916823" cy="1966162"/>
          </a:xfrm>
        </p:grpSpPr>
        <p:sp>
          <p:nvSpPr>
            <p:cNvPr id="33" name="Flowchart: Multidocument 32"/>
            <p:cNvSpPr/>
            <p:nvPr/>
          </p:nvSpPr>
          <p:spPr>
            <a:xfrm>
              <a:off x="10740848" y="2414897"/>
              <a:ext cx="902512" cy="731520"/>
            </a:xfrm>
            <a:prstGeom prst="flowChartMultidocumen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EDI</a:t>
              </a:r>
              <a:endParaRPr lang="en-US" sz="2400" dirty="0">
                <a:solidFill>
                  <a:schemeClr val="tx1"/>
                </a:solidFill>
              </a:endParaRPr>
            </a:p>
          </p:txBody>
        </p:sp>
        <p:sp>
          <p:nvSpPr>
            <p:cNvPr id="35" name="Flowchart: Multidocument 34"/>
            <p:cNvSpPr/>
            <p:nvPr/>
          </p:nvSpPr>
          <p:spPr>
            <a:xfrm>
              <a:off x="10755159" y="3649539"/>
              <a:ext cx="902512" cy="731520"/>
            </a:xfrm>
            <a:prstGeom prst="flowChartMultidocumen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EDI</a:t>
              </a:r>
              <a:endParaRPr lang="en-US" sz="2400" dirty="0">
                <a:solidFill>
                  <a:schemeClr val="tx1"/>
                </a:solidFill>
              </a:endParaRPr>
            </a:p>
          </p:txBody>
        </p:sp>
      </p:grpSp>
      <p:grpSp>
        <p:nvGrpSpPr>
          <p:cNvPr id="41" name="Group 40"/>
          <p:cNvGrpSpPr/>
          <p:nvPr/>
        </p:nvGrpSpPr>
        <p:grpSpPr>
          <a:xfrm>
            <a:off x="8376973" y="2414897"/>
            <a:ext cx="1021000" cy="2018022"/>
            <a:chOff x="8376973" y="2414897"/>
            <a:chExt cx="1021000" cy="2018022"/>
          </a:xfrm>
        </p:grpSpPr>
        <p:sp>
          <p:nvSpPr>
            <p:cNvPr id="31" name="Flowchart: Magnetic Disk 30"/>
            <p:cNvSpPr/>
            <p:nvPr/>
          </p:nvSpPr>
          <p:spPr>
            <a:xfrm>
              <a:off x="8422613" y="2414897"/>
              <a:ext cx="975360" cy="731520"/>
            </a:xfrm>
            <a:prstGeom prst="flowChartMagneticDisk">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LIVE</a:t>
              </a:r>
              <a:endParaRPr lang="en-US" sz="2800" dirty="0">
                <a:solidFill>
                  <a:schemeClr val="tx1"/>
                </a:solidFill>
              </a:endParaRPr>
            </a:p>
          </p:txBody>
        </p:sp>
        <p:sp>
          <p:nvSpPr>
            <p:cNvPr id="36" name="Flowchart: Magnetic Disk 35"/>
            <p:cNvSpPr/>
            <p:nvPr/>
          </p:nvSpPr>
          <p:spPr>
            <a:xfrm>
              <a:off x="8376973" y="3701399"/>
              <a:ext cx="975360" cy="731520"/>
            </a:xfrm>
            <a:prstGeom prst="flowChartMagneticDisk">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LIVE</a:t>
              </a:r>
              <a:endParaRPr lang="en-US" sz="2800" dirty="0">
                <a:solidFill>
                  <a:schemeClr val="tx1"/>
                </a:solidFill>
              </a:endParaRPr>
            </a:p>
          </p:txBody>
        </p:sp>
      </p:grpSp>
      <p:sp>
        <p:nvSpPr>
          <p:cNvPr id="37" name="Down Arrow 36"/>
          <p:cNvSpPr/>
          <p:nvPr/>
        </p:nvSpPr>
        <p:spPr>
          <a:xfrm>
            <a:off x="9539342" y="2790805"/>
            <a:ext cx="1139648" cy="151318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Down Arrow 38"/>
          <p:cNvSpPr/>
          <p:nvPr/>
        </p:nvSpPr>
        <p:spPr>
          <a:xfrm>
            <a:off x="9453874" y="2694122"/>
            <a:ext cx="1271588" cy="1599716"/>
          </a:xfrm>
          <a:prstGeom prst="upDownArrow">
            <a:avLst>
              <a:gd name="adj1" fmla="val 50000"/>
              <a:gd name="adj2" fmla="val 41610"/>
            </a:avLst>
          </a:prstGeom>
          <a:solidFill>
            <a:srgbClr val="3FF1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8299097" y="870020"/>
            <a:ext cx="3054361" cy="1432684"/>
          </a:xfrm>
          <a:prstGeom prst="rect">
            <a:avLst/>
          </a:prstGeom>
        </p:spPr>
      </p:pic>
      <p:sp>
        <p:nvSpPr>
          <p:cNvPr id="4" name="Rectangle 3"/>
          <p:cNvSpPr/>
          <p:nvPr/>
        </p:nvSpPr>
        <p:spPr>
          <a:xfrm>
            <a:off x="8469266" y="844968"/>
            <a:ext cx="2479067" cy="584775"/>
          </a:xfrm>
          <a:prstGeom prst="rect">
            <a:avLst/>
          </a:prstGeom>
        </p:spPr>
        <p:txBody>
          <a:bodyPr wrap="square">
            <a:spAutoFit/>
          </a:bodyPr>
          <a:lstStyle/>
          <a:p>
            <a:pPr algn="ctr"/>
            <a:r>
              <a:rPr lang="en-US" sz="3200" b="1"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Utility</a:t>
            </a:r>
            <a:endParaRPr lang="en-US"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5" name="Slide Number Placeholder 4"/>
          <p:cNvSpPr>
            <a:spLocks noGrp="1"/>
          </p:cNvSpPr>
          <p:nvPr>
            <p:ph type="sldNum" sz="quarter" idx="12"/>
          </p:nvPr>
        </p:nvSpPr>
        <p:spPr/>
        <p:txBody>
          <a:bodyPr/>
          <a:lstStyle/>
          <a:p>
            <a:fld id="{FF503528-208B-4682-8947-E9A815BFE1E8}" type="slidenum">
              <a:rPr lang="en-US" smtClean="0"/>
              <a:t>8</a:t>
            </a:fld>
            <a:endParaRPr lang="en-US"/>
          </a:p>
        </p:txBody>
      </p:sp>
    </p:spTree>
    <p:extLst>
      <p:ext uri="{BB962C8B-B14F-4D97-AF65-F5344CB8AC3E}">
        <p14:creationId xmlns:p14="http://schemas.microsoft.com/office/powerpoint/2010/main" val="3555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32" presetClass="emph" presetSubtype="0" fill="hold" nodeType="withEffect">
                                  <p:stCondLst>
                                    <p:cond delay="0"/>
                                  </p:stCondLst>
                                  <p:childTnLst>
                                    <p:animRot by="120000">
                                      <p:cBhvr>
                                        <p:cTn id="13" dur="100" fill="hold">
                                          <p:stCondLst>
                                            <p:cond delay="0"/>
                                          </p:stCondLst>
                                        </p:cTn>
                                        <p:tgtEl>
                                          <p:spTgt spid="23"/>
                                        </p:tgtEl>
                                        <p:attrNameLst>
                                          <p:attrName>r</p:attrName>
                                        </p:attrNameLst>
                                      </p:cBhvr>
                                    </p:animRot>
                                    <p:animRot by="-240000">
                                      <p:cBhvr>
                                        <p:cTn id="14" dur="200" fill="hold">
                                          <p:stCondLst>
                                            <p:cond delay="200"/>
                                          </p:stCondLst>
                                        </p:cTn>
                                        <p:tgtEl>
                                          <p:spTgt spid="23"/>
                                        </p:tgtEl>
                                        <p:attrNameLst>
                                          <p:attrName>r</p:attrName>
                                        </p:attrNameLst>
                                      </p:cBhvr>
                                    </p:animRot>
                                    <p:animRot by="240000">
                                      <p:cBhvr>
                                        <p:cTn id="15" dur="200" fill="hold">
                                          <p:stCondLst>
                                            <p:cond delay="400"/>
                                          </p:stCondLst>
                                        </p:cTn>
                                        <p:tgtEl>
                                          <p:spTgt spid="23"/>
                                        </p:tgtEl>
                                        <p:attrNameLst>
                                          <p:attrName>r</p:attrName>
                                        </p:attrNameLst>
                                      </p:cBhvr>
                                    </p:animRot>
                                    <p:animRot by="-240000">
                                      <p:cBhvr>
                                        <p:cTn id="16" dur="200" fill="hold">
                                          <p:stCondLst>
                                            <p:cond delay="600"/>
                                          </p:stCondLst>
                                        </p:cTn>
                                        <p:tgtEl>
                                          <p:spTgt spid="23"/>
                                        </p:tgtEl>
                                        <p:attrNameLst>
                                          <p:attrName>r</p:attrName>
                                        </p:attrNameLst>
                                      </p:cBhvr>
                                    </p:animRot>
                                    <p:animRot by="120000">
                                      <p:cBhvr>
                                        <p:cTn id="17" dur="200" fill="hold">
                                          <p:stCondLst>
                                            <p:cond delay="800"/>
                                          </p:stCondLst>
                                        </p:cTn>
                                        <p:tgtEl>
                                          <p:spTgt spid="2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par>
                                <p:cTn id="23" presetID="22" presetClass="entr" presetSubtype="1"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20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0.07553 0.00093 L -0.32553 0.00093 " pathEditMode="relative" rAng="0" ptsTypes="AA">
                                      <p:cBhvr>
                                        <p:cTn id="29" dur="2000" fill="hold"/>
                                        <p:tgtEl>
                                          <p:spTgt spid="26"/>
                                        </p:tgtEl>
                                        <p:attrNameLst>
                                          <p:attrName>ppt_x</p:attrName>
                                          <p:attrName>ppt_y</p:attrName>
                                        </p:attrNameLst>
                                      </p:cBhvr>
                                      <p:rCtr x="-12500" y="0"/>
                                    </p:animMotion>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23"/>
                                        </p:tgtEl>
                                        <p:attrNameLst>
                                          <p:attrName>r</p:attrName>
                                        </p:attrNameLst>
                                      </p:cBhvr>
                                    </p:animRot>
                                    <p:animRot by="-240000">
                                      <p:cBhvr>
                                        <p:cTn id="34" dur="200" fill="hold">
                                          <p:stCondLst>
                                            <p:cond delay="200"/>
                                          </p:stCondLst>
                                        </p:cTn>
                                        <p:tgtEl>
                                          <p:spTgt spid="23"/>
                                        </p:tgtEl>
                                        <p:attrNameLst>
                                          <p:attrName>r</p:attrName>
                                        </p:attrNameLst>
                                      </p:cBhvr>
                                    </p:animRot>
                                    <p:animRot by="240000">
                                      <p:cBhvr>
                                        <p:cTn id="35" dur="200" fill="hold">
                                          <p:stCondLst>
                                            <p:cond delay="400"/>
                                          </p:stCondLst>
                                        </p:cTn>
                                        <p:tgtEl>
                                          <p:spTgt spid="23"/>
                                        </p:tgtEl>
                                        <p:attrNameLst>
                                          <p:attrName>r</p:attrName>
                                        </p:attrNameLst>
                                      </p:cBhvr>
                                    </p:animRot>
                                    <p:animRot by="-240000">
                                      <p:cBhvr>
                                        <p:cTn id="36" dur="200" fill="hold">
                                          <p:stCondLst>
                                            <p:cond delay="600"/>
                                          </p:stCondLst>
                                        </p:cTn>
                                        <p:tgtEl>
                                          <p:spTgt spid="23"/>
                                        </p:tgtEl>
                                        <p:attrNameLst>
                                          <p:attrName>r</p:attrName>
                                        </p:attrNameLst>
                                      </p:cBhvr>
                                    </p:animRot>
                                    <p:animRot by="120000">
                                      <p:cBhvr>
                                        <p:cTn id="37" dur="200" fill="hold">
                                          <p:stCondLst>
                                            <p:cond delay="800"/>
                                          </p:stCondLst>
                                        </p:cTn>
                                        <p:tgtEl>
                                          <p:spTgt spid="23"/>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32" presetClass="emph" presetSubtype="0" repeatCount="3000" fill="hold" nodeType="withEffect">
                                  <p:stCondLst>
                                    <p:cond delay="0"/>
                                  </p:stCondLst>
                                  <p:childTnLst>
                                    <p:animRot by="120000">
                                      <p:cBhvr>
                                        <p:cTn id="51" dur="20" fill="hold">
                                          <p:stCondLst>
                                            <p:cond delay="0"/>
                                          </p:stCondLst>
                                        </p:cTn>
                                        <p:tgtEl>
                                          <p:spTgt spid="41"/>
                                        </p:tgtEl>
                                        <p:attrNameLst>
                                          <p:attrName>r</p:attrName>
                                        </p:attrNameLst>
                                      </p:cBhvr>
                                    </p:animRot>
                                    <p:animRot by="-240000">
                                      <p:cBhvr>
                                        <p:cTn id="52" dur="40" fill="hold">
                                          <p:stCondLst>
                                            <p:cond delay="40"/>
                                          </p:stCondLst>
                                        </p:cTn>
                                        <p:tgtEl>
                                          <p:spTgt spid="41"/>
                                        </p:tgtEl>
                                        <p:attrNameLst>
                                          <p:attrName>r</p:attrName>
                                        </p:attrNameLst>
                                      </p:cBhvr>
                                    </p:animRot>
                                    <p:animRot by="240000">
                                      <p:cBhvr>
                                        <p:cTn id="53" dur="40" fill="hold">
                                          <p:stCondLst>
                                            <p:cond delay="80"/>
                                          </p:stCondLst>
                                        </p:cTn>
                                        <p:tgtEl>
                                          <p:spTgt spid="41"/>
                                        </p:tgtEl>
                                        <p:attrNameLst>
                                          <p:attrName>r</p:attrName>
                                        </p:attrNameLst>
                                      </p:cBhvr>
                                    </p:animRot>
                                    <p:animRot by="-240000">
                                      <p:cBhvr>
                                        <p:cTn id="54" dur="40" fill="hold">
                                          <p:stCondLst>
                                            <p:cond delay="120"/>
                                          </p:stCondLst>
                                        </p:cTn>
                                        <p:tgtEl>
                                          <p:spTgt spid="41"/>
                                        </p:tgtEl>
                                        <p:attrNameLst>
                                          <p:attrName>r</p:attrName>
                                        </p:attrNameLst>
                                      </p:cBhvr>
                                    </p:animRot>
                                    <p:animRot by="120000">
                                      <p:cBhvr>
                                        <p:cTn id="55" dur="40" fill="hold">
                                          <p:stCondLst>
                                            <p:cond delay="16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60" y="192405"/>
            <a:ext cx="10515600" cy="1325563"/>
          </a:xfrm>
        </p:spPr>
        <p:txBody>
          <a:bodyPr>
            <a:normAutofit/>
          </a:bodyPr>
          <a:lstStyle/>
          <a:p>
            <a:r>
              <a:rPr lang="en-US" sz="4000" dirty="0" smtClean="0"/>
              <a:t>1. Customer Ownership and Sharing of Energy Related Data</a:t>
            </a:r>
            <a:endParaRPr lang="en-US" sz="4000" dirty="0"/>
          </a:p>
        </p:txBody>
      </p:sp>
      <p:sp>
        <p:nvSpPr>
          <p:cNvPr id="4" name="TextBox 3"/>
          <p:cNvSpPr txBox="1"/>
          <p:nvPr/>
        </p:nvSpPr>
        <p:spPr>
          <a:xfrm>
            <a:off x="2499360" y="2323148"/>
            <a:ext cx="7772400" cy="2308324"/>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buFont typeface="Arial" panose="020B0604020202020204" pitchFamily="34" charset="0"/>
              <a:buChar char="•"/>
            </a:pPr>
            <a:r>
              <a:rPr lang="en-US" dirty="0" smtClean="0"/>
              <a:t>Energy consumption (amounts and their timing) is a valuable source of data for developing and deploying innovative customer management solutions.</a:t>
            </a:r>
          </a:p>
          <a:p>
            <a:pPr marL="285750" indent="-285750">
              <a:buFont typeface="Arial" panose="020B0604020202020204" pitchFamily="34" charset="0"/>
              <a:buChar char="•"/>
            </a:pPr>
            <a:r>
              <a:rPr lang="en-US" dirty="0" smtClean="0"/>
              <a:t>Consumers that have a sense of “ownership” for something valuable can seek to monetize that as markets develop for that purpose.</a:t>
            </a:r>
          </a:p>
          <a:p>
            <a:pPr marL="285750" indent="-285750">
              <a:buFont typeface="Arial" panose="020B0604020202020204" pitchFamily="34" charset="0"/>
              <a:buChar char="•"/>
            </a:pPr>
            <a:r>
              <a:rPr lang="en-US" dirty="0" smtClean="0"/>
              <a:t>Allowing access to this valuable data to a trusted third party should not be inhibited by complex barriers to authorization/access.</a:t>
            </a:r>
          </a:p>
          <a:p>
            <a:pPr marL="285750" indent="-285750">
              <a:buFont typeface="Arial" panose="020B0604020202020204" pitchFamily="34" charset="0"/>
              <a:buChar char="•"/>
            </a:pPr>
            <a:r>
              <a:rPr lang="en-US" dirty="0" smtClean="0"/>
              <a:t>The focus on energy data by definition makes this a customer centric process.</a:t>
            </a:r>
          </a:p>
          <a:p>
            <a:endParaRPr lang="en-US" dirty="0" smtClean="0"/>
          </a:p>
        </p:txBody>
      </p:sp>
      <p:sp>
        <p:nvSpPr>
          <p:cNvPr id="5" name="TextBox 4"/>
          <p:cNvSpPr txBox="1"/>
          <p:nvPr/>
        </p:nvSpPr>
        <p:spPr>
          <a:xfrm>
            <a:off x="3757050" y="1861483"/>
            <a:ext cx="3450175" cy="461665"/>
          </a:xfrm>
          <a:prstGeom prst="rect">
            <a:avLst/>
          </a:prstGeom>
          <a:noFill/>
        </p:spPr>
        <p:txBody>
          <a:bodyPr wrap="none" rtlCol="0">
            <a:spAutoFit/>
          </a:bodyPr>
          <a:lstStyle/>
          <a:p>
            <a:r>
              <a:rPr lang="en-US" sz="2400" u="sng" dirty="0" smtClean="0"/>
              <a:t>WHY IS THIS IMPORTANT?</a:t>
            </a:r>
            <a:endParaRPr lang="en-US" sz="2400" u="sng" dirty="0"/>
          </a:p>
        </p:txBody>
      </p:sp>
      <p:sp>
        <p:nvSpPr>
          <p:cNvPr id="3" name="Slide Number Placeholder 2"/>
          <p:cNvSpPr>
            <a:spLocks noGrp="1"/>
          </p:cNvSpPr>
          <p:nvPr>
            <p:ph type="sldNum" sz="quarter" idx="12"/>
          </p:nvPr>
        </p:nvSpPr>
        <p:spPr/>
        <p:txBody>
          <a:bodyPr/>
          <a:lstStyle/>
          <a:p>
            <a:fld id="{FF503528-208B-4682-8947-E9A815BFE1E8}" type="slidenum">
              <a:rPr lang="en-US" smtClean="0"/>
              <a:t>9</a:t>
            </a:fld>
            <a:endParaRPr lang="en-US"/>
          </a:p>
        </p:txBody>
      </p:sp>
    </p:spTree>
    <p:extLst>
      <p:ext uri="{BB962C8B-B14F-4D97-AF65-F5344CB8AC3E}">
        <p14:creationId xmlns:p14="http://schemas.microsoft.com/office/powerpoint/2010/main" val="648052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029A8B3D6BA942AC1D2F05CC26191C" ma:contentTypeVersion="12" ma:contentTypeDescription="Create a new document." ma:contentTypeScope="" ma:versionID="b33d3224d280f16eeb77e6003e50efbe">
  <xsd:schema xmlns:xsd="http://www.w3.org/2001/XMLSchema" xmlns:xs="http://www.w3.org/2001/XMLSchema" xmlns:p="http://schemas.microsoft.com/office/2006/metadata/properties" xmlns:ns3="f4faf68b-06a3-4453-bcb2-3ab806ea508d" xmlns:ns4="3de509ac-018f-44b1-ab61-25cbd3bf4d6d" targetNamespace="http://schemas.microsoft.com/office/2006/metadata/properties" ma:root="true" ma:fieldsID="b9f7a68ec49409d6af91071ad42681e2" ns3:_="" ns4:_="">
    <xsd:import namespace="f4faf68b-06a3-4453-bcb2-3ab806ea508d"/>
    <xsd:import namespace="3de509ac-018f-44b1-ab61-25cbd3bf4d6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af68b-06a3-4453-bcb2-3ab806ea50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e509ac-018f-44b1-ab61-25cbd3bf4d6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203C9-40EC-4AE0-8065-E28A1EB56D9A}">
  <ds:schemaRefs>
    <ds:schemaRef ds:uri="http://schemas.microsoft.com/sharepoint/v3/contenttype/forms"/>
  </ds:schemaRefs>
</ds:datastoreItem>
</file>

<file path=customXml/itemProps2.xml><?xml version="1.0" encoding="utf-8"?>
<ds:datastoreItem xmlns:ds="http://schemas.openxmlformats.org/officeDocument/2006/customXml" ds:itemID="{929CD55E-88BD-4BF7-9DB6-5506D77FDCA3}">
  <ds:schemaRefs>
    <ds:schemaRef ds:uri="http://schemas.openxmlformats.org/package/2006/metadata/core-properties"/>
    <ds:schemaRef ds:uri="http://purl.org/dc/dcmitype/"/>
    <ds:schemaRef ds:uri="http://schemas.microsoft.com/office/2006/metadata/properties"/>
    <ds:schemaRef ds:uri="http://purl.org/dc/elements/1.1/"/>
    <ds:schemaRef ds:uri="http://schemas.microsoft.com/office/2006/documentManagement/types"/>
    <ds:schemaRef ds:uri="f4faf68b-06a3-4453-bcb2-3ab806ea508d"/>
    <ds:schemaRef ds:uri="http://schemas.microsoft.com/office/infopath/2007/PartnerControls"/>
    <ds:schemaRef ds:uri="3de509ac-018f-44b1-ab61-25cbd3bf4d6d"/>
    <ds:schemaRef ds:uri="http://www.w3.org/XML/1998/namespace"/>
    <ds:schemaRef ds:uri="http://purl.org/dc/terms/"/>
  </ds:schemaRefs>
</ds:datastoreItem>
</file>

<file path=customXml/itemProps3.xml><?xml version="1.0" encoding="utf-8"?>
<ds:datastoreItem xmlns:ds="http://schemas.openxmlformats.org/officeDocument/2006/customXml" ds:itemID="{CCA71FFD-A98D-4C4D-865F-FB322F4DB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af68b-06a3-4453-bcb2-3ab806ea508d"/>
    <ds:schemaRef ds:uri="3de509ac-018f-44b1-ab61-25cbd3bf4d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519</TotalTime>
  <Words>1716</Words>
  <Application>Microsoft Office PowerPoint</Application>
  <PresentationFormat>Widescreen</PresentationFormat>
  <Paragraphs>184</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ＭＳ Ｐゴシック</vt:lpstr>
      <vt:lpstr>-apple-system</vt:lpstr>
      <vt:lpstr>Arial</vt:lpstr>
      <vt:lpstr>Arial Black</vt:lpstr>
      <vt:lpstr>Calibri</vt:lpstr>
      <vt:lpstr>Helvetica</vt:lpstr>
      <vt:lpstr>Helvetica Condensed</vt:lpstr>
      <vt:lpstr>Helvetica Neue</vt:lpstr>
      <vt:lpstr>Symbol</vt:lpstr>
      <vt:lpstr>Times New Roman</vt:lpstr>
      <vt:lpstr>Wingdings</vt:lpstr>
      <vt:lpstr>Office Theme</vt:lpstr>
      <vt:lpstr>BPU AMI Data Stakeholder Process Day 1</vt:lpstr>
      <vt:lpstr>Webinar Instruction Page</vt:lpstr>
      <vt:lpstr>Disclaimer</vt:lpstr>
      <vt:lpstr>Written Stakeholder Comment Guidelines</vt:lpstr>
      <vt:lpstr>Stakeholder Comments</vt:lpstr>
      <vt:lpstr>THANK YOU – Let’s continue the conversation paul.heitmann@bpu.nj.gov</vt:lpstr>
      <vt:lpstr>1.Customer Ownership and Sharing of Energy Related Data</vt:lpstr>
      <vt:lpstr>1. Customer Data Sharing (envisioned sequence)</vt:lpstr>
      <vt:lpstr>1. Customer Ownership and Sharing of Energy Related Data</vt:lpstr>
      <vt:lpstr>2. AMI Data Provision Timeline</vt:lpstr>
      <vt:lpstr>2. AMI Data Provision Timeline</vt:lpstr>
      <vt:lpstr>3. Adoption of Standardized Customer Privacy and Cybersecurity</vt:lpstr>
      <vt:lpstr>3. Adoption of Standardized Customer Privacy and Cybersecurity</vt:lpstr>
      <vt:lpstr>4. Reporting Metrics</vt:lpstr>
      <vt:lpstr>4. Reporting  Metrics</vt:lpstr>
      <vt:lpstr>4. Reporting Metrics</vt:lpstr>
      <vt:lpstr>5. Data Granularity </vt:lpstr>
      <vt:lpstr>5. Data Granularity</vt:lpstr>
      <vt:lpstr>5. Data Granularity </vt:lpstr>
      <vt:lpstr>6. Additional Data Fields</vt:lpstr>
      <vt:lpstr>6. Additional Data Fields: Example</vt:lpstr>
      <vt:lpstr>6. Additional Data Fields</vt:lpstr>
      <vt:lpstr>This Concludes: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Quintero, Geraldine [BPU]</dc:creator>
  <cp:lastModifiedBy>Heitmann, Paul [BPU]</cp:lastModifiedBy>
  <cp:revision>31</cp:revision>
  <dcterms:created xsi:type="dcterms:W3CDTF">2022-03-23T13:32:31Z</dcterms:created>
  <dcterms:modified xsi:type="dcterms:W3CDTF">2022-08-16T17:34:14Z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0x01010050029A8B3D6BA942AC1D2F05CC26191C</vt:lpwstr>
  </property>
</Properties>
</file>